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7.jpg" ContentType="image/png"/>
  <Override PartName="/ppt/notesSlides/notesSlide10.xml" ContentType="application/vnd.openxmlformats-officedocument.presentationml.notesSlide+xml"/>
  <Override PartName="/ppt/media/image18.jpg" ContentType="image/png"/>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13"/>
  </p:notesMasterIdLst>
  <p:sldIdLst>
    <p:sldId id="256" r:id="rId2"/>
    <p:sldId id="314" r:id="rId3"/>
    <p:sldId id="257" r:id="rId4"/>
    <p:sldId id="259" r:id="rId5"/>
    <p:sldId id="260" r:id="rId6"/>
    <p:sldId id="264" r:id="rId7"/>
    <p:sldId id="310" r:id="rId8"/>
    <p:sldId id="311" r:id="rId9"/>
    <p:sldId id="313" r:id="rId10"/>
    <p:sldId id="312" r:id="rId11"/>
    <p:sldId id="315" r:id="rId12"/>
  </p:sldIdLst>
  <p:sldSz cx="9144000" cy="5143500" type="screen16x9"/>
  <p:notesSz cx="6858000" cy="9144000"/>
  <p:embeddedFontLst>
    <p:embeddedFont>
      <p:font typeface="Advent Pro" panose="020B0604020202020204" charset="0"/>
      <p:regular r:id="rId14"/>
      <p:bold r:id="rId15"/>
      <p:italic r:id="rId16"/>
      <p:boldItalic r:id="rId17"/>
    </p:embeddedFont>
    <p:embeddedFont>
      <p:font typeface="Advent Pro Medium" panose="020B0604020202020204" charset="0"/>
      <p:regular r:id="rId18"/>
      <p:bold r:id="rId19"/>
      <p:italic r:id="rId20"/>
      <p:boldItalic r:id="rId21"/>
    </p:embeddedFont>
    <p:embeddedFont>
      <p:font typeface="Aldrich" panose="020B0604020202020204" charset="0"/>
      <p:regular r:id="rId22"/>
    </p:embeddedFont>
    <p:embeddedFont>
      <p:font typeface="Cormorant Infant SemiBold" panose="020B0604020202020204" charset="0"/>
      <p:bold r:id="rId23"/>
      <p:boldItalic r:id="rId24"/>
    </p:embeddedFont>
    <p:embeddedFont>
      <p:font typeface="Montserrat" panose="00000500000000000000" pitchFamily="2" charset="0"/>
      <p:regular r:id="rId25"/>
      <p:bold r:id="rId26"/>
      <p:italic r:id="rId27"/>
      <p:boldItalic r:id="rId28"/>
    </p:embeddedFont>
    <p:embeddedFont>
      <p:font typeface="Roboto Condensed Light" panose="02000000000000000000" pitchFamily="2" charset="0"/>
      <p:regular r:id="rId29"/>
      <p: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27F1DB-352D-477E-8151-A4DB33DC9C97}">
  <a:tblStyle styleId="{2727F1DB-352D-477E-8151-A4DB33DC9C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56" autoAdjust="0"/>
  </p:normalViewPr>
  <p:slideViewPr>
    <p:cSldViewPr snapToGrid="0">
      <p:cViewPr varScale="1">
        <p:scale>
          <a:sx n="103" d="100"/>
          <a:sy n="103" d="100"/>
        </p:scale>
        <p:origin x="1286" y="7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94f82a0b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94f82a0b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154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57d03485c9_2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57d03485c9_2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0814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94f82a0b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94f82a0b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711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5207a1783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5207a1783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57d03485c9_2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57d03485c9_2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4167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52a7caf94b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52a7caf94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3807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566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0" name="Google Shape;10;p2"/>
          <p:cNvSpPr txBox="1">
            <a:spLocks noGrp="1"/>
          </p:cNvSpPr>
          <p:nvPr>
            <p:ph type="ctrTitle"/>
          </p:nvPr>
        </p:nvSpPr>
        <p:spPr>
          <a:xfrm>
            <a:off x="2558550" y="1096050"/>
            <a:ext cx="4026900" cy="23778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7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558550" y="3545000"/>
            <a:ext cx="4026900" cy="4353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solidFill>
                  <a:schemeClr val="lt1"/>
                </a:solidFill>
                <a:latin typeface="Advent Pro"/>
                <a:ea typeface="Advent Pro"/>
                <a:cs typeface="Advent Pro"/>
                <a:sym typeface="Advent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pic>
        <p:nvPicPr>
          <p:cNvPr id="23" name="Google Shape;23;p4"/>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24" name="Google Shape;24;p4"/>
          <p:cNvPicPr preferRelativeResize="0"/>
          <p:nvPr/>
        </p:nvPicPr>
        <p:blipFill>
          <a:blip r:embed="rId3">
            <a:alphaModFix/>
          </a:blip>
          <a:stretch>
            <a:fillRect/>
          </a:stretch>
        </p:blipFill>
        <p:spPr>
          <a:xfrm rot="8099998" flipH="1">
            <a:off x="4585862" y="1867022"/>
            <a:ext cx="6530725" cy="4831102"/>
          </a:xfrm>
          <a:prstGeom prst="rect">
            <a:avLst/>
          </a:prstGeom>
          <a:noFill/>
          <a:ln>
            <a:noFill/>
          </a:ln>
        </p:spPr>
      </p:pic>
      <p:sp>
        <p:nvSpPr>
          <p:cNvPr id="25" name="Google Shape;25;p4"/>
          <p:cNvSpPr txBox="1">
            <a:spLocks noGrp="1"/>
          </p:cNvSpPr>
          <p:nvPr>
            <p:ph type="body" idx="1"/>
          </p:nvPr>
        </p:nvSpPr>
        <p:spPr>
          <a:xfrm>
            <a:off x="713225" y="1559100"/>
            <a:ext cx="4253700" cy="20253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accent1"/>
              </a:buClr>
              <a:buSzPts val="1500"/>
              <a:buFont typeface="Chivo"/>
              <a:buChar char="●"/>
              <a:defRPr sz="1400"/>
            </a:lvl1pPr>
            <a:lvl2pPr marL="914400" lvl="1" indent="-323850">
              <a:spcBef>
                <a:spcPts val="0"/>
              </a:spcBef>
              <a:spcAft>
                <a:spcPts val="0"/>
              </a:spcAft>
              <a:buClr>
                <a:srgbClr val="434343"/>
              </a:buClr>
              <a:buSzPts val="1500"/>
              <a:buFont typeface="Roboto Condensed Light"/>
              <a:buChar char="○"/>
              <a:defRPr/>
            </a:lvl2pPr>
            <a:lvl3pPr marL="1371600" lvl="2" indent="-323850">
              <a:spcBef>
                <a:spcPts val="0"/>
              </a:spcBef>
              <a:spcAft>
                <a:spcPts val="0"/>
              </a:spcAft>
              <a:buClr>
                <a:srgbClr val="434343"/>
              </a:buClr>
              <a:buSzPts val="1500"/>
              <a:buFont typeface="Roboto Condensed Light"/>
              <a:buChar char="■"/>
              <a:defRPr/>
            </a:lvl3pPr>
            <a:lvl4pPr marL="1828800" lvl="3" indent="-323850">
              <a:spcBef>
                <a:spcPts val="0"/>
              </a:spcBef>
              <a:spcAft>
                <a:spcPts val="0"/>
              </a:spcAft>
              <a:buClr>
                <a:srgbClr val="434343"/>
              </a:buClr>
              <a:buSzPts val="1500"/>
              <a:buFont typeface="Roboto Condensed Light"/>
              <a:buChar char="●"/>
              <a:defRPr/>
            </a:lvl4pPr>
            <a:lvl5pPr marL="2286000" lvl="4" indent="-323850">
              <a:spcBef>
                <a:spcPts val="0"/>
              </a:spcBef>
              <a:spcAft>
                <a:spcPts val="0"/>
              </a:spcAft>
              <a:buClr>
                <a:srgbClr val="434343"/>
              </a:buClr>
              <a:buSzPts val="1500"/>
              <a:buFont typeface="Roboto Condensed Light"/>
              <a:buChar char="○"/>
              <a:defRPr/>
            </a:lvl5pPr>
            <a:lvl6pPr marL="2743200" lvl="5" indent="-323850">
              <a:spcBef>
                <a:spcPts val="0"/>
              </a:spcBef>
              <a:spcAft>
                <a:spcPts val="0"/>
              </a:spcAft>
              <a:buClr>
                <a:srgbClr val="434343"/>
              </a:buClr>
              <a:buSzPts val="1500"/>
              <a:buFont typeface="Roboto Condensed Light"/>
              <a:buChar char="■"/>
              <a:defRPr/>
            </a:lvl6pPr>
            <a:lvl7pPr marL="3200400" lvl="6" indent="-323850">
              <a:spcBef>
                <a:spcPts val="0"/>
              </a:spcBef>
              <a:spcAft>
                <a:spcPts val="0"/>
              </a:spcAft>
              <a:buClr>
                <a:srgbClr val="434343"/>
              </a:buClr>
              <a:buSzPts val="1500"/>
              <a:buFont typeface="Roboto Condensed Light"/>
              <a:buChar char="●"/>
              <a:defRPr/>
            </a:lvl7pPr>
            <a:lvl8pPr marL="3657600" lvl="7" indent="-323850">
              <a:spcBef>
                <a:spcPts val="0"/>
              </a:spcBef>
              <a:spcAft>
                <a:spcPts val="0"/>
              </a:spcAft>
              <a:buClr>
                <a:srgbClr val="434343"/>
              </a:buClr>
              <a:buSzPts val="1500"/>
              <a:buFont typeface="Roboto Condensed Light"/>
              <a:buChar char="○"/>
              <a:defRPr/>
            </a:lvl8pPr>
            <a:lvl9pPr marL="4114800" lvl="8" indent="-323850">
              <a:spcBef>
                <a:spcPts val="0"/>
              </a:spcBef>
              <a:spcAft>
                <a:spcPts val="0"/>
              </a:spcAft>
              <a:buClr>
                <a:srgbClr val="434343"/>
              </a:buClr>
              <a:buSzPts val="1500"/>
              <a:buFont typeface="Roboto Condensed Light"/>
              <a:buChar char="■"/>
              <a:defRPr/>
            </a:lvl9pPr>
          </a:lstStyle>
          <a:p>
            <a:endParaRPr/>
          </a:p>
        </p:txBody>
      </p:sp>
      <p:sp>
        <p:nvSpPr>
          <p:cNvPr id="26" name="Google Shape;26;p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4"/>
          <p:cNvSpPr>
            <a:spLocks noGrp="1"/>
          </p:cNvSpPr>
          <p:nvPr>
            <p:ph type="pic" idx="2"/>
          </p:nvPr>
        </p:nvSpPr>
        <p:spPr>
          <a:xfrm>
            <a:off x="5262648" y="1347750"/>
            <a:ext cx="2859600" cy="2448000"/>
          </a:xfrm>
          <a:prstGeom prst="hexagon">
            <a:avLst>
              <a:gd name="adj" fmla="val 25000"/>
              <a:gd name="vf" fmla="val 115470"/>
            </a:avLst>
          </a:prstGeom>
          <a:noFill/>
          <a:ln w="9525" cap="flat" cmpd="sng">
            <a:solidFill>
              <a:schemeClr val="accent1"/>
            </a:solidFill>
            <a:prstDash val="solid"/>
            <a:round/>
            <a:headEnd type="none" w="sm" len="sm"/>
            <a:tailEnd type="none" w="sm" len="sm"/>
          </a:ln>
        </p:spPr>
      </p:sp>
      <p:grpSp>
        <p:nvGrpSpPr>
          <p:cNvPr id="28" name="Google Shape;28;p4"/>
          <p:cNvGrpSpPr/>
          <p:nvPr/>
        </p:nvGrpSpPr>
        <p:grpSpPr>
          <a:xfrm>
            <a:off x="713225" y="4272300"/>
            <a:ext cx="1660050" cy="554100"/>
            <a:chOff x="439750" y="360325"/>
            <a:chExt cx="1660050" cy="554100"/>
          </a:xfrm>
        </p:grpSpPr>
        <p:sp>
          <p:nvSpPr>
            <p:cNvPr id="29" name="Google Shape;29;p4"/>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 name="Google Shape;32;p4"/>
          <p:cNvPicPr preferRelativeResize="0"/>
          <p:nvPr/>
        </p:nvPicPr>
        <p:blipFill>
          <a:blip r:embed="rId4">
            <a:alphaModFix/>
          </a:blip>
          <a:stretch>
            <a:fillRect/>
          </a:stretch>
        </p:blipFill>
        <p:spPr>
          <a:xfrm flipH="1">
            <a:off x="7515547" y="-1075025"/>
            <a:ext cx="2675651" cy="27135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713250" y="54275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44" name="Google Shape;44;p6"/>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45" name="Google Shape;45;p6"/>
          <p:cNvPicPr preferRelativeResize="0"/>
          <p:nvPr/>
        </p:nvPicPr>
        <p:blipFill>
          <a:blip r:embed="rId3">
            <a:alphaModFix/>
          </a:blip>
          <a:stretch>
            <a:fillRect/>
          </a:stretch>
        </p:blipFill>
        <p:spPr>
          <a:xfrm rot="-2700000">
            <a:off x="7450001" y="-2108427"/>
            <a:ext cx="2323116" cy="5143505"/>
          </a:xfrm>
          <a:prstGeom prst="rect">
            <a:avLst/>
          </a:prstGeom>
          <a:noFill/>
          <a:ln>
            <a:noFill/>
          </a:ln>
        </p:spPr>
      </p:pic>
      <p:pic>
        <p:nvPicPr>
          <p:cNvPr id="46" name="Google Shape;46;p6"/>
          <p:cNvPicPr preferRelativeResize="0"/>
          <p:nvPr/>
        </p:nvPicPr>
        <p:blipFill>
          <a:blip r:embed="rId4">
            <a:alphaModFix/>
          </a:blip>
          <a:stretch>
            <a:fillRect/>
          </a:stretch>
        </p:blipFill>
        <p:spPr>
          <a:xfrm rot="2699997">
            <a:off x="6116016" y="-668061"/>
            <a:ext cx="4400439" cy="2595571"/>
          </a:xfrm>
          <a:prstGeom prst="rect">
            <a:avLst/>
          </a:prstGeom>
          <a:noFill/>
          <a:ln>
            <a:noFill/>
          </a:ln>
        </p:spPr>
      </p:pic>
      <p:pic>
        <p:nvPicPr>
          <p:cNvPr id="47" name="Google Shape;47;p6"/>
          <p:cNvPicPr preferRelativeResize="0"/>
          <p:nvPr/>
        </p:nvPicPr>
        <p:blipFill>
          <a:blip r:embed="rId3">
            <a:alphaModFix/>
          </a:blip>
          <a:stretch>
            <a:fillRect/>
          </a:stretch>
        </p:blipFill>
        <p:spPr>
          <a:xfrm rot="8100000">
            <a:off x="-1189262" y="2622260"/>
            <a:ext cx="2323116" cy="5143505"/>
          </a:xfrm>
          <a:prstGeom prst="rect">
            <a:avLst/>
          </a:prstGeom>
          <a:noFill/>
          <a:ln>
            <a:noFill/>
          </a:ln>
        </p:spPr>
      </p:pic>
      <p:grpSp>
        <p:nvGrpSpPr>
          <p:cNvPr id="48" name="Google Shape;48;p6"/>
          <p:cNvGrpSpPr/>
          <p:nvPr/>
        </p:nvGrpSpPr>
        <p:grpSpPr>
          <a:xfrm>
            <a:off x="8357395" y="2343975"/>
            <a:ext cx="786600" cy="2666275"/>
            <a:chOff x="8357395" y="2343975"/>
            <a:chExt cx="786600" cy="2666275"/>
          </a:xfrm>
        </p:grpSpPr>
        <p:sp>
          <p:nvSpPr>
            <p:cNvPr id="49" name="Google Shape;49;p6"/>
            <p:cNvSpPr/>
            <p:nvPr/>
          </p:nvSpPr>
          <p:spPr>
            <a:xfrm>
              <a:off x="8357395" y="2343975"/>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8357395" y="2970433"/>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8357395" y="3596892"/>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8357395" y="4223350"/>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 name="Google Shape;53;p6"/>
          <p:cNvPicPr preferRelativeResize="0"/>
          <p:nvPr/>
        </p:nvPicPr>
        <p:blipFill>
          <a:blip r:embed="rId4">
            <a:alphaModFix/>
          </a:blip>
          <a:stretch>
            <a:fillRect/>
          </a:stretch>
        </p:blipFill>
        <p:spPr>
          <a:xfrm rot="-8100003">
            <a:off x="-1932600" y="3729828"/>
            <a:ext cx="4400439" cy="259557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9"/>
        <p:cNvGrpSpPr/>
        <p:nvPr/>
      </p:nvGrpSpPr>
      <p:grpSpPr>
        <a:xfrm>
          <a:off x="0" y="0"/>
          <a:ext cx="0" cy="0"/>
          <a:chOff x="0" y="0"/>
          <a:chExt cx="0" cy="0"/>
        </a:xfrm>
      </p:grpSpPr>
      <p:pic>
        <p:nvPicPr>
          <p:cNvPr id="70" name="Google Shape;70;p9"/>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71" name="Google Shape;71;p9"/>
          <p:cNvPicPr preferRelativeResize="0"/>
          <p:nvPr/>
        </p:nvPicPr>
        <p:blipFill>
          <a:blip r:embed="rId3">
            <a:alphaModFix/>
          </a:blip>
          <a:stretch>
            <a:fillRect/>
          </a:stretch>
        </p:blipFill>
        <p:spPr>
          <a:xfrm flipH="1">
            <a:off x="-3615437" y="-361900"/>
            <a:ext cx="8812037" cy="6518674"/>
          </a:xfrm>
          <a:prstGeom prst="rect">
            <a:avLst/>
          </a:prstGeom>
          <a:noFill/>
          <a:ln>
            <a:noFill/>
          </a:ln>
        </p:spPr>
      </p:pic>
      <p:sp>
        <p:nvSpPr>
          <p:cNvPr id="72" name="Google Shape;72;p9"/>
          <p:cNvSpPr>
            <a:spLocks noGrp="1"/>
          </p:cNvSpPr>
          <p:nvPr>
            <p:ph type="pic" idx="2"/>
          </p:nvPr>
        </p:nvSpPr>
        <p:spPr>
          <a:xfrm>
            <a:off x="892413" y="1182600"/>
            <a:ext cx="3245400" cy="2778300"/>
          </a:xfrm>
          <a:prstGeom prst="hexagon">
            <a:avLst>
              <a:gd name="adj" fmla="val 25000"/>
              <a:gd name="vf" fmla="val 115470"/>
            </a:avLst>
          </a:prstGeom>
          <a:noFill/>
          <a:ln>
            <a:noFill/>
          </a:ln>
        </p:spPr>
      </p:sp>
      <p:sp>
        <p:nvSpPr>
          <p:cNvPr id="73" name="Google Shape;73;p9"/>
          <p:cNvSpPr txBox="1">
            <a:spLocks noGrp="1"/>
          </p:cNvSpPr>
          <p:nvPr>
            <p:ph type="title"/>
          </p:nvPr>
        </p:nvSpPr>
        <p:spPr>
          <a:xfrm>
            <a:off x="4313488" y="1335850"/>
            <a:ext cx="3938100" cy="749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200">
                <a:solidFill>
                  <a:schemeClr val="dk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4" name="Google Shape;74;p9"/>
          <p:cNvSpPr txBox="1">
            <a:spLocks noGrp="1"/>
          </p:cNvSpPr>
          <p:nvPr>
            <p:ph type="subTitle" idx="1"/>
          </p:nvPr>
        </p:nvSpPr>
        <p:spPr>
          <a:xfrm>
            <a:off x="4313488" y="2249000"/>
            <a:ext cx="3938100" cy="155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75" name="Google Shape;75;p9"/>
          <p:cNvGrpSpPr/>
          <p:nvPr/>
        </p:nvGrpSpPr>
        <p:grpSpPr>
          <a:xfrm rot="5400000">
            <a:off x="7055395" y="3156100"/>
            <a:ext cx="786600" cy="2666275"/>
            <a:chOff x="8357395" y="2343975"/>
            <a:chExt cx="786600" cy="2666275"/>
          </a:xfrm>
        </p:grpSpPr>
        <p:sp>
          <p:nvSpPr>
            <p:cNvPr id="76" name="Google Shape;76;p9"/>
            <p:cNvSpPr/>
            <p:nvPr/>
          </p:nvSpPr>
          <p:spPr>
            <a:xfrm>
              <a:off x="8357395" y="2343975"/>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8357395" y="2970433"/>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a:off x="8357395" y="3596892"/>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a:off x="8357395" y="4223350"/>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 name="Google Shape;80;p9"/>
          <p:cNvPicPr preferRelativeResize="0"/>
          <p:nvPr/>
        </p:nvPicPr>
        <p:blipFill>
          <a:blip r:embed="rId4">
            <a:alphaModFix/>
          </a:blip>
          <a:stretch>
            <a:fillRect/>
          </a:stretch>
        </p:blipFill>
        <p:spPr>
          <a:xfrm flipH="1">
            <a:off x="7092947" y="-628300"/>
            <a:ext cx="2675651" cy="27135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4">
  <p:cSld name="TITLE_AND_BODY_1_1">
    <p:spTree>
      <p:nvGrpSpPr>
        <p:cNvPr id="1" name="Shape 155"/>
        <p:cNvGrpSpPr/>
        <p:nvPr/>
      </p:nvGrpSpPr>
      <p:grpSpPr>
        <a:xfrm>
          <a:off x="0" y="0"/>
          <a:ext cx="0" cy="0"/>
          <a:chOff x="0" y="0"/>
          <a:chExt cx="0" cy="0"/>
        </a:xfrm>
      </p:grpSpPr>
      <p:pic>
        <p:nvPicPr>
          <p:cNvPr id="156" name="Google Shape;156;p18"/>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57" name="Google Shape;157;p18"/>
          <p:cNvSpPr txBox="1">
            <a:spLocks noGrp="1"/>
          </p:cNvSpPr>
          <p:nvPr>
            <p:ph type="title"/>
          </p:nvPr>
        </p:nvSpPr>
        <p:spPr>
          <a:xfrm>
            <a:off x="1738700" y="1412551"/>
            <a:ext cx="5632500" cy="162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0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8" name="Google Shape;158;p18"/>
          <p:cNvSpPr txBox="1">
            <a:spLocks noGrp="1"/>
          </p:cNvSpPr>
          <p:nvPr>
            <p:ph type="body" idx="1"/>
          </p:nvPr>
        </p:nvSpPr>
        <p:spPr>
          <a:xfrm>
            <a:off x="1755738" y="3022438"/>
            <a:ext cx="5632500" cy="713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Font typeface="Montserrat"/>
              <a:buChar char="●"/>
              <a:defRPr sz="1600"/>
            </a:lvl1pPr>
            <a:lvl2pPr marL="914400" lvl="1" indent="-317500" rtl="0">
              <a:spcBef>
                <a:spcPts val="0"/>
              </a:spcBef>
              <a:spcAft>
                <a:spcPts val="0"/>
              </a:spcAft>
              <a:buSzPts val="1400"/>
              <a:buFont typeface="Montserrat"/>
              <a:buChar char="○"/>
              <a:defRPr>
                <a:latin typeface="Montserrat"/>
                <a:ea typeface="Montserrat"/>
                <a:cs typeface="Montserrat"/>
                <a:sym typeface="Montserrat"/>
              </a:defRPr>
            </a:lvl2pPr>
            <a:lvl3pPr marL="1371600" lvl="2" indent="-317500" rtl="0">
              <a:spcBef>
                <a:spcPts val="0"/>
              </a:spcBef>
              <a:spcAft>
                <a:spcPts val="0"/>
              </a:spcAft>
              <a:buSzPts val="1400"/>
              <a:buFont typeface="Montserrat"/>
              <a:buChar char="■"/>
              <a:defRPr>
                <a:latin typeface="Montserrat"/>
                <a:ea typeface="Montserrat"/>
                <a:cs typeface="Montserrat"/>
                <a:sym typeface="Montserrat"/>
              </a:defRPr>
            </a:lvl3pPr>
            <a:lvl4pPr marL="1828800" lvl="3" indent="-317500" rtl="0">
              <a:spcBef>
                <a:spcPts val="0"/>
              </a:spcBef>
              <a:spcAft>
                <a:spcPts val="0"/>
              </a:spcAft>
              <a:buSzPts val="1400"/>
              <a:buFont typeface="Montserrat"/>
              <a:buChar char="●"/>
              <a:defRPr>
                <a:latin typeface="Montserrat"/>
                <a:ea typeface="Montserrat"/>
                <a:cs typeface="Montserrat"/>
                <a:sym typeface="Montserrat"/>
              </a:defRPr>
            </a:lvl4pPr>
            <a:lvl5pPr marL="2286000" lvl="4" indent="-317500" rtl="0">
              <a:spcBef>
                <a:spcPts val="0"/>
              </a:spcBef>
              <a:spcAft>
                <a:spcPts val="0"/>
              </a:spcAft>
              <a:buSzPts val="1400"/>
              <a:buFont typeface="Montserrat"/>
              <a:buChar char="○"/>
              <a:defRPr>
                <a:latin typeface="Montserrat"/>
                <a:ea typeface="Montserrat"/>
                <a:cs typeface="Montserrat"/>
                <a:sym typeface="Montserrat"/>
              </a:defRPr>
            </a:lvl5pPr>
            <a:lvl6pPr marL="2743200" lvl="5" indent="-317500" rtl="0">
              <a:spcBef>
                <a:spcPts val="0"/>
              </a:spcBef>
              <a:spcAft>
                <a:spcPts val="0"/>
              </a:spcAft>
              <a:buSzPts val="1400"/>
              <a:buFont typeface="Montserrat"/>
              <a:buChar char="■"/>
              <a:defRPr>
                <a:latin typeface="Montserrat"/>
                <a:ea typeface="Montserrat"/>
                <a:cs typeface="Montserrat"/>
                <a:sym typeface="Montserrat"/>
              </a:defRPr>
            </a:lvl6pPr>
            <a:lvl7pPr marL="3200400" lvl="6" indent="-317500" rtl="0">
              <a:spcBef>
                <a:spcPts val="0"/>
              </a:spcBef>
              <a:spcAft>
                <a:spcPts val="0"/>
              </a:spcAft>
              <a:buSzPts val="1400"/>
              <a:buFont typeface="Montserrat"/>
              <a:buChar char="●"/>
              <a:defRPr>
                <a:latin typeface="Montserrat"/>
                <a:ea typeface="Montserrat"/>
                <a:cs typeface="Montserrat"/>
                <a:sym typeface="Montserrat"/>
              </a:defRPr>
            </a:lvl7pPr>
            <a:lvl8pPr marL="3657600" lvl="7" indent="-317500" rtl="0">
              <a:spcBef>
                <a:spcPts val="0"/>
              </a:spcBef>
              <a:spcAft>
                <a:spcPts val="0"/>
              </a:spcAft>
              <a:buSzPts val="1400"/>
              <a:buFont typeface="Montserrat"/>
              <a:buChar char="○"/>
              <a:defRPr>
                <a:latin typeface="Montserrat"/>
                <a:ea typeface="Montserrat"/>
                <a:cs typeface="Montserrat"/>
                <a:sym typeface="Montserrat"/>
              </a:defRPr>
            </a:lvl8pPr>
            <a:lvl9pPr marL="4114800" lvl="8" indent="-317500" rtl="0">
              <a:spcBef>
                <a:spcPts val="0"/>
              </a:spcBef>
              <a:spcAft>
                <a:spcPts val="0"/>
              </a:spcAft>
              <a:buSzPts val="1400"/>
              <a:buFont typeface="Montserrat"/>
              <a:buChar char="■"/>
              <a:defRPr>
                <a:latin typeface="Montserrat"/>
                <a:ea typeface="Montserrat"/>
                <a:cs typeface="Montserrat"/>
                <a:sym typeface="Montserra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96"/>
        <p:cNvGrpSpPr/>
        <p:nvPr/>
      </p:nvGrpSpPr>
      <p:grpSpPr>
        <a:xfrm>
          <a:off x="0" y="0"/>
          <a:ext cx="0" cy="0"/>
          <a:chOff x="0" y="0"/>
          <a:chExt cx="0" cy="0"/>
        </a:xfrm>
      </p:grpSpPr>
      <p:sp>
        <p:nvSpPr>
          <p:cNvPr id="197" name="Google Shape;197;p2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362"/>
        <p:cNvGrpSpPr/>
        <p:nvPr/>
      </p:nvGrpSpPr>
      <p:grpSpPr>
        <a:xfrm>
          <a:off x="0" y="0"/>
          <a:ext cx="0" cy="0"/>
          <a:chOff x="0" y="0"/>
          <a:chExt cx="0" cy="0"/>
        </a:xfrm>
      </p:grpSpPr>
      <p:pic>
        <p:nvPicPr>
          <p:cNvPr id="363" name="Google Shape;363;p40"/>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364" name="Google Shape;364;p40"/>
          <p:cNvPicPr preferRelativeResize="0"/>
          <p:nvPr/>
        </p:nvPicPr>
        <p:blipFill>
          <a:blip r:embed="rId3">
            <a:alphaModFix/>
          </a:blip>
          <a:stretch>
            <a:fillRect/>
          </a:stretch>
        </p:blipFill>
        <p:spPr>
          <a:xfrm rot="-2700000" flipH="1">
            <a:off x="4492080" y="1146832"/>
            <a:ext cx="7657246" cy="8935629"/>
          </a:xfrm>
          <a:prstGeom prst="rect">
            <a:avLst/>
          </a:prstGeom>
          <a:noFill/>
          <a:ln>
            <a:noFill/>
          </a:ln>
        </p:spPr>
      </p:pic>
      <p:grpSp>
        <p:nvGrpSpPr>
          <p:cNvPr id="365" name="Google Shape;365;p40"/>
          <p:cNvGrpSpPr/>
          <p:nvPr/>
        </p:nvGrpSpPr>
        <p:grpSpPr>
          <a:xfrm>
            <a:off x="512250" y="262450"/>
            <a:ext cx="1660050" cy="554100"/>
            <a:chOff x="439750" y="360325"/>
            <a:chExt cx="1660050" cy="554100"/>
          </a:xfrm>
        </p:grpSpPr>
        <p:sp>
          <p:nvSpPr>
            <p:cNvPr id="366" name="Google Shape;366;p40"/>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0"/>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369"/>
        <p:cNvGrpSpPr/>
        <p:nvPr/>
      </p:nvGrpSpPr>
      <p:grpSpPr>
        <a:xfrm>
          <a:off x="0" y="0"/>
          <a:ext cx="0" cy="0"/>
          <a:chOff x="0" y="0"/>
          <a:chExt cx="0" cy="0"/>
        </a:xfrm>
      </p:grpSpPr>
      <p:pic>
        <p:nvPicPr>
          <p:cNvPr id="370" name="Google Shape;370;p41"/>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371" name="Google Shape;371;p41"/>
          <p:cNvPicPr preferRelativeResize="0"/>
          <p:nvPr/>
        </p:nvPicPr>
        <p:blipFill>
          <a:blip r:embed="rId3">
            <a:alphaModFix/>
          </a:blip>
          <a:stretch>
            <a:fillRect/>
          </a:stretch>
        </p:blipFill>
        <p:spPr>
          <a:xfrm rot="2700000">
            <a:off x="-3755595" y="-3837918"/>
            <a:ext cx="7657246" cy="8935629"/>
          </a:xfrm>
          <a:prstGeom prst="rect">
            <a:avLst/>
          </a:prstGeom>
          <a:noFill/>
          <a:ln>
            <a:noFill/>
          </a:ln>
        </p:spPr>
      </p:pic>
      <p:grpSp>
        <p:nvGrpSpPr>
          <p:cNvPr id="372" name="Google Shape;372;p41"/>
          <p:cNvGrpSpPr/>
          <p:nvPr/>
        </p:nvGrpSpPr>
        <p:grpSpPr>
          <a:xfrm>
            <a:off x="6770725" y="4313850"/>
            <a:ext cx="1660050" cy="554100"/>
            <a:chOff x="439750" y="360325"/>
            <a:chExt cx="1660050" cy="554100"/>
          </a:xfrm>
        </p:grpSpPr>
        <p:sp>
          <p:nvSpPr>
            <p:cNvPr id="373" name="Google Shape;373;p41"/>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04651"/>
            </a:gs>
            <a:gs pos="100000">
              <a:srgbClr val="000607"/>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1pPr>
            <a:lvl2pPr lvl="1"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2pPr>
            <a:lvl3pPr lvl="2"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3pPr>
            <a:lvl4pPr lvl="3"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4pPr>
            <a:lvl5pPr lvl="4"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5pPr>
            <a:lvl6pPr lvl="5"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6pPr>
            <a:lvl7pPr lvl="6"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7pPr>
            <a:lvl8pPr lvl="7"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8pPr>
            <a:lvl9pPr lvl="8"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dvent Pro Medium"/>
              <a:buChar char="●"/>
              <a:defRPr sz="1800">
                <a:solidFill>
                  <a:schemeClr val="lt1"/>
                </a:solidFill>
                <a:latin typeface="Advent Pro Medium"/>
                <a:ea typeface="Advent Pro Medium"/>
                <a:cs typeface="Advent Pro Medium"/>
                <a:sym typeface="Advent Pro Medium"/>
              </a:defRPr>
            </a:lvl1pPr>
            <a:lvl2pPr marL="914400" lvl="1"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2pPr>
            <a:lvl3pPr marL="1371600" lvl="2"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3pPr>
            <a:lvl4pPr marL="1828800" lvl="3"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4pPr>
            <a:lvl5pPr marL="2286000" lvl="4"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5pPr>
            <a:lvl6pPr marL="2743200" lvl="5"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6pPr>
            <a:lvl7pPr marL="3200400" lvl="6"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7pPr>
            <a:lvl8pPr marL="3657600" lvl="7"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8pPr>
            <a:lvl9pPr marL="4114800" lvl="8"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8" r:id="rId5"/>
    <p:sldLayoutId id="2147483664" r:id="rId6"/>
    <p:sldLayoutId id="2147483670" r:id="rId7"/>
    <p:sldLayoutId id="2147483686" r:id="rId8"/>
    <p:sldLayoutId id="214748368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4651"/>
            </a:gs>
            <a:gs pos="100000">
              <a:srgbClr val="000607"/>
            </a:gs>
          </a:gsLst>
          <a:path path="circle">
            <a:fillToRect l="50000" t="50000" r="50000" b="50000"/>
          </a:path>
          <a:tileRect/>
        </a:gradFill>
        <a:effectLst/>
      </p:bgPr>
    </p:bg>
    <p:spTree>
      <p:nvGrpSpPr>
        <p:cNvPr id="1" name="Shape 385"/>
        <p:cNvGrpSpPr/>
        <p:nvPr/>
      </p:nvGrpSpPr>
      <p:grpSpPr>
        <a:xfrm>
          <a:off x="0" y="0"/>
          <a:ext cx="0" cy="0"/>
          <a:chOff x="0" y="0"/>
          <a:chExt cx="0" cy="0"/>
        </a:xfrm>
      </p:grpSpPr>
      <p:pic>
        <p:nvPicPr>
          <p:cNvPr id="386" name="Google Shape;386;p45"/>
          <p:cNvPicPr preferRelativeResize="0"/>
          <p:nvPr/>
        </p:nvPicPr>
        <p:blipFill>
          <a:blip r:embed="rId3">
            <a:alphaModFix/>
          </a:blip>
          <a:stretch>
            <a:fillRect/>
          </a:stretch>
        </p:blipFill>
        <p:spPr>
          <a:xfrm>
            <a:off x="-2438681" y="-352032"/>
            <a:ext cx="5093874" cy="6133023"/>
          </a:xfrm>
          <a:prstGeom prst="rect">
            <a:avLst/>
          </a:prstGeom>
          <a:noFill/>
          <a:ln>
            <a:noFill/>
          </a:ln>
        </p:spPr>
      </p:pic>
      <p:pic>
        <p:nvPicPr>
          <p:cNvPr id="387" name="Google Shape;387;p45"/>
          <p:cNvPicPr preferRelativeResize="0"/>
          <p:nvPr/>
        </p:nvPicPr>
        <p:blipFill>
          <a:blip r:embed="rId4">
            <a:alphaModFix/>
          </a:blip>
          <a:stretch>
            <a:fillRect/>
          </a:stretch>
        </p:blipFill>
        <p:spPr>
          <a:xfrm rot="10800000" flipH="1">
            <a:off x="1450704" y="3651481"/>
            <a:ext cx="6184100" cy="3647650"/>
          </a:xfrm>
          <a:prstGeom prst="rect">
            <a:avLst/>
          </a:prstGeom>
          <a:noFill/>
          <a:ln>
            <a:noFill/>
          </a:ln>
        </p:spPr>
      </p:pic>
      <p:pic>
        <p:nvPicPr>
          <p:cNvPr id="388" name="Google Shape;388;p45"/>
          <p:cNvPicPr preferRelativeResize="0"/>
          <p:nvPr/>
        </p:nvPicPr>
        <p:blipFill>
          <a:blip r:embed="rId3">
            <a:alphaModFix/>
          </a:blip>
          <a:stretch>
            <a:fillRect/>
          </a:stretch>
        </p:blipFill>
        <p:spPr>
          <a:xfrm rot="10800000">
            <a:off x="6544577" y="-494762"/>
            <a:ext cx="5093874" cy="6133023"/>
          </a:xfrm>
          <a:prstGeom prst="rect">
            <a:avLst/>
          </a:prstGeom>
          <a:noFill/>
          <a:ln>
            <a:noFill/>
          </a:ln>
        </p:spPr>
      </p:pic>
      <p:pic>
        <p:nvPicPr>
          <p:cNvPr id="389" name="Google Shape;389;p45"/>
          <p:cNvPicPr preferRelativeResize="0"/>
          <p:nvPr/>
        </p:nvPicPr>
        <p:blipFill>
          <a:blip r:embed="rId4">
            <a:alphaModFix/>
          </a:blip>
          <a:stretch>
            <a:fillRect/>
          </a:stretch>
        </p:blipFill>
        <p:spPr>
          <a:xfrm>
            <a:off x="1386270" y="-1993322"/>
            <a:ext cx="6184100" cy="3647644"/>
          </a:xfrm>
          <a:prstGeom prst="rect">
            <a:avLst/>
          </a:prstGeom>
          <a:noFill/>
          <a:ln>
            <a:noFill/>
          </a:ln>
        </p:spPr>
      </p:pic>
      <p:sp>
        <p:nvSpPr>
          <p:cNvPr id="390" name="Google Shape;390;p45"/>
          <p:cNvSpPr txBox="1">
            <a:spLocks noGrp="1"/>
          </p:cNvSpPr>
          <p:nvPr>
            <p:ph type="ctrTitle"/>
          </p:nvPr>
        </p:nvSpPr>
        <p:spPr>
          <a:xfrm>
            <a:off x="2655195" y="1238781"/>
            <a:ext cx="4026900" cy="23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600" dirty="0">
                <a:solidFill>
                  <a:srgbClr val="FFFFFF"/>
                </a:solidFill>
              </a:rPr>
              <a:t>Tìm hiểu </a:t>
            </a:r>
            <a:br>
              <a:rPr lang="vi-VN" sz="4600" dirty="0">
                <a:solidFill>
                  <a:srgbClr val="FFFFFF"/>
                </a:solidFill>
              </a:rPr>
            </a:br>
            <a:r>
              <a:rPr lang="vi-VN" sz="4600" dirty="0">
                <a:solidFill>
                  <a:srgbClr val="FFFFFF"/>
                </a:solidFill>
              </a:rPr>
              <a:t>bên trong</a:t>
            </a:r>
            <a:r>
              <a:rPr lang="vi-VN" sz="5900" dirty="0">
                <a:solidFill>
                  <a:srgbClr val="FFFFFF"/>
                </a:solidFill>
              </a:rPr>
              <a:t> </a:t>
            </a:r>
            <a:r>
              <a:rPr lang="vi-VN" sz="4800" dirty="0">
                <a:solidFill>
                  <a:srgbClr val="FFFFFF"/>
                </a:solidFill>
              </a:rPr>
              <a:t> </a:t>
            </a:r>
          </a:p>
          <a:p>
            <a:pPr marL="0" lvl="0" indent="0" algn="ctr" rtl="0">
              <a:spcBef>
                <a:spcPts val="200"/>
              </a:spcBef>
              <a:spcAft>
                <a:spcPts val="200"/>
              </a:spcAft>
              <a:buNone/>
            </a:pPr>
            <a:r>
              <a:rPr lang="vi-VN" sz="4900" dirty="0">
                <a:solidFill>
                  <a:schemeClr val="accent1"/>
                </a:solidFill>
              </a:rPr>
              <a:t>MÁY TÍNH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wheel(1)">
                                      <p:cBhvr>
                                        <p:cTn id="7" dur="2000"/>
                                        <p:tgtEl>
                                          <p:spTgt spid="386"/>
                                        </p:tgtEl>
                                      </p:cBhvr>
                                    </p:animEffect>
                                  </p:childTnLst>
                                </p:cTn>
                              </p:par>
                              <p:par>
                                <p:cTn id="8" presetID="21" presetClass="entr" presetSubtype="1" fill="hold" nodeType="withEffect">
                                  <p:stCondLst>
                                    <p:cond delay="0"/>
                                  </p:stCondLst>
                                  <p:childTnLst>
                                    <p:set>
                                      <p:cBhvr>
                                        <p:cTn id="9" dur="1" fill="hold">
                                          <p:stCondLst>
                                            <p:cond delay="0"/>
                                          </p:stCondLst>
                                        </p:cTn>
                                        <p:tgtEl>
                                          <p:spTgt spid="387"/>
                                        </p:tgtEl>
                                        <p:attrNameLst>
                                          <p:attrName>style.visibility</p:attrName>
                                        </p:attrNameLst>
                                      </p:cBhvr>
                                      <p:to>
                                        <p:strVal val="visible"/>
                                      </p:to>
                                    </p:set>
                                    <p:animEffect transition="in" filter="wheel(1)">
                                      <p:cBhvr>
                                        <p:cTn id="10" dur="2000"/>
                                        <p:tgtEl>
                                          <p:spTgt spid="387"/>
                                        </p:tgtEl>
                                      </p:cBhvr>
                                    </p:animEffect>
                                  </p:childTnLst>
                                </p:cTn>
                              </p:par>
                              <p:par>
                                <p:cTn id="11" presetID="21" presetClass="entr" presetSubtype="1" fill="hold" nodeType="withEffect">
                                  <p:stCondLst>
                                    <p:cond delay="0"/>
                                  </p:stCondLst>
                                  <p:childTnLst>
                                    <p:set>
                                      <p:cBhvr>
                                        <p:cTn id="12" dur="1" fill="hold">
                                          <p:stCondLst>
                                            <p:cond delay="0"/>
                                          </p:stCondLst>
                                        </p:cTn>
                                        <p:tgtEl>
                                          <p:spTgt spid="388"/>
                                        </p:tgtEl>
                                        <p:attrNameLst>
                                          <p:attrName>style.visibility</p:attrName>
                                        </p:attrNameLst>
                                      </p:cBhvr>
                                      <p:to>
                                        <p:strVal val="visible"/>
                                      </p:to>
                                    </p:set>
                                    <p:animEffect transition="in" filter="wheel(1)">
                                      <p:cBhvr>
                                        <p:cTn id="13" dur="2000"/>
                                        <p:tgtEl>
                                          <p:spTgt spid="388"/>
                                        </p:tgtEl>
                                      </p:cBhvr>
                                    </p:animEffect>
                                  </p:childTnLst>
                                </p:cTn>
                              </p:par>
                              <p:par>
                                <p:cTn id="14" presetID="21" presetClass="entr" presetSubtype="1" fill="hold" nodeType="withEffect">
                                  <p:stCondLst>
                                    <p:cond delay="0"/>
                                  </p:stCondLst>
                                  <p:childTnLst>
                                    <p:set>
                                      <p:cBhvr>
                                        <p:cTn id="15" dur="1" fill="hold">
                                          <p:stCondLst>
                                            <p:cond delay="0"/>
                                          </p:stCondLst>
                                        </p:cTn>
                                        <p:tgtEl>
                                          <p:spTgt spid="389"/>
                                        </p:tgtEl>
                                        <p:attrNameLst>
                                          <p:attrName>style.visibility</p:attrName>
                                        </p:attrNameLst>
                                      </p:cBhvr>
                                      <p:to>
                                        <p:strVal val="visible"/>
                                      </p:to>
                                    </p:set>
                                    <p:animEffect transition="in" filter="wheel(1)">
                                      <p:cBhvr>
                                        <p:cTn id="16" dur="2000"/>
                                        <p:tgtEl>
                                          <p:spTgt spid="389"/>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390"/>
                                        </p:tgtEl>
                                        <p:attrNameLst>
                                          <p:attrName>style.visibility</p:attrName>
                                        </p:attrNameLst>
                                      </p:cBhvr>
                                      <p:to>
                                        <p:strVal val="visible"/>
                                      </p:to>
                                    </p:set>
                                    <p:animEffect transition="in" filter="wheel(1)">
                                      <p:cBhvr>
                                        <p:cTn id="19" dur="2000"/>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3"/>
          <p:cNvSpPr txBox="1">
            <a:spLocks noGrp="1"/>
          </p:cNvSpPr>
          <p:nvPr>
            <p:ph type="body" idx="1"/>
          </p:nvPr>
        </p:nvSpPr>
        <p:spPr>
          <a:xfrm>
            <a:off x="289561" y="1559100"/>
            <a:ext cx="4282440" cy="2426160"/>
          </a:xfrm>
          <a:prstGeom prst="rect">
            <a:avLst/>
          </a:prstGeom>
        </p:spPr>
        <p:txBody>
          <a:bodyPr spcFirstLastPara="1" wrap="square" lIns="91425" tIns="91425" rIns="91425" bIns="91425" anchor="t" anchorCtr="0">
            <a:noAutofit/>
          </a:bodyPr>
          <a:lstStyle/>
          <a:p>
            <a:pPr marL="133350" indent="0" algn="l">
              <a:buNone/>
            </a:pPr>
            <a:r>
              <a:rPr lang="vi-VN" sz="2200" b="0" i="1" dirty="0">
                <a:solidFill>
                  <a:schemeClr val="bg1"/>
                </a:solidFill>
                <a:effectLst/>
                <a:latin typeface="Cormorant Infant SemiBold" panose="00000700000000000000" pitchFamily="2" charset="0"/>
              </a:rPr>
              <a:t>- PCI Express hay </a:t>
            </a:r>
            <a:r>
              <a:rPr lang="vi-VN" sz="2200" b="1" i="1" dirty="0" err="1">
                <a:solidFill>
                  <a:schemeClr val="bg1"/>
                </a:solidFill>
                <a:effectLst/>
                <a:latin typeface="Cormorant Infant SemiBold" panose="00000700000000000000" pitchFamily="2" charset="0"/>
              </a:rPr>
              <a:t>PCIe</a:t>
            </a:r>
            <a:r>
              <a:rPr lang="vi-VN" sz="2200" b="0" i="1" dirty="0">
                <a:solidFill>
                  <a:schemeClr val="bg1"/>
                </a:solidFill>
                <a:effectLst/>
                <a:latin typeface="Cormorant Infant SemiBold" panose="00000700000000000000" pitchFamily="2" charset="0"/>
              </a:rPr>
              <a:t> là thế hệ chuẩn giao tiếp PCI có tốc độ truyền tải dữ liệu cao hơn so với PCI thông thường.</a:t>
            </a:r>
          </a:p>
          <a:p>
            <a:pPr marL="133350" indent="0" algn="l">
              <a:buNone/>
            </a:pPr>
            <a:r>
              <a:rPr lang="vi-VN" sz="2200" b="0" i="1" dirty="0">
                <a:solidFill>
                  <a:schemeClr val="bg1"/>
                </a:solidFill>
                <a:effectLst/>
                <a:latin typeface="Cormorant Infant SemiBold" panose="00000700000000000000" pitchFamily="2" charset="0"/>
              </a:rPr>
              <a:t>- </a:t>
            </a:r>
            <a:r>
              <a:rPr lang="vi-VN" sz="2200" b="0" i="1" dirty="0" err="1">
                <a:solidFill>
                  <a:schemeClr val="bg1"/>
                </a:solidFill>
                <a:effectLst/>
                <a:latin typeface="Cormorant Infant SemiBold" panose="00000700000000000000" pitchFamily="2" charset="0"/>
              </a:rPr>
              <a:t>PCIe</a:t>
            </a:r>
            <a:r>
              <a:rPr lang="vi-VN" sz="2200" b="0" i="1" dirty="0">
                <a:solidFill>
                  <a:schemeClr val="bg1"/>
                </a:solidFill>
                <a:effectLst/>
                <a:latin typeface="Cormorant Infant SemiBold" panose="00000700000000000000" pitchFamily="2" charset="0"/>
              </a:rPr>
              <a:t> thường để chỉ các kết nối giữa linh kiện </a:t>
            </a:r>
            <a:r>
              <a:rPr lang="vi-VN" sz="2200" b="0" i="1" dirty="0" err="1">
                <a:solidFill>
                  <a:schemeClr val="bg1"/>
                </a:solidFill>
                <a:effectLst/>
                <a:latin typeface="Cormorant Infant SemiBold" panose="00000700000000000000" pitchFamily="2" charset="0"/>
              </a:rPr>
              <a:t>card</a:t>
            </a:r>
            <a:r>
              <a:rPr lang="vi-VN" sz="2200" b="0" i="1" dirty="0">
                <a:solidFill>
                  <a:schemeClr val="bg1"/>
                </a:solidFill>
                <a:effectLst/>
                <a:latin typeface="Cormorant Infant SemiBold" panose="00000700000000000000" pitchFamily="2" charset="0"/>
              </a:rPr>
              <a:t> mở rộng, RAM máy tính với bo mạch chủ máy tính.</a:t>
            </a:r>
          </a:p>
          <a:p>
            <a:pPr marL="133350" indent="0">
              <a:buNone/>
            </a:pPr>
            <a:br>
              <a:rPr lang="vi-VN" dirty="0"/>
            </a:br>
            <a:endParaRPr dirty="0"/>
          </a:p>
        </p:txBody>
      </p:sp>
      <p:sp>
        <p:nvSpPr>
          <p:cNvPr id="509" name="Google Shape;509;p53"/>
          <p:cNvSpPr txBox="1">
            <a:spLocks noGrp="1"/>
          </p:cNvSpPr>
          <p:nvPr>
            <p:ph type="title"/>
          </p:nvPr>
        </p:nvSpPr>
        <p:spPr>
          <a:xfrm>
            <a:off x="821170" y="93186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Khe cắm PCI Express</a:t>
            </a:r>
            <a:endParaRPr dirty="0"/>
          </a:p>
        </p:txBody>
      </p:sp>
      <p:pic>
        <p:nvPicPr>
          <p:cNvPr id="510" name="Google Shape;510;p53"/>
          <p:cNvPicPr preferRelativeResize="0">
            <a:picLocks noGrp="1"/>
          </p:cNvPicPr>
          <p:nvPr>
            <p:ph type="pic" idx="2"/>
          </p:nvPr>
        </p:nvPicPr>
        <p:blipFill>
          <a:blip r:embed="rId3"/>
          <a:srcRect l="14957" r="14957"/>
          <a:stretch/>
        </p:blipFill>
        <p:spPr>
          <a:xfrm>
            <a:off x="4853941" y="1345529"/>
            <a:ext cx="3279604" cy="2866110"/>
          </a:xfrm>
          <a:prstGeom prst="roundRect">
            <a:avLst>
              <a:gd name="adj" fmla="val 10189"/>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1490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08">
                                            <p:txEl>
                                              <p:pRg st="0" end="0"/>
                                            </p:txEl>
                                          </p:spTgt>
                                        </p:tgtEl>
                                        <p:attrNameLst>
                                          <p:attrName>style.visibility</p:attrName>
                                        </p:attrNameLst>
                                      </p:cBhvr>
                                      <p:to>
                                        <p:strVal val="visible"/>
                                      </p:to>
                                    </p:set>
                                    <p:animEffect transition="in" filter="circle(in)">
                                      <p:cBhvr>
                                        <p:cTn id="7" dur="2000"/>
                                        <p:tgtEl>
                                          <p:spTgt spid="5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08">
                                            <p:txEl>
                                              <p:pRg st="1" end="1"/>
                                            </p:txEl>
                                          </p:spTgt>
                                        </p:tgtEl>
                                        <p:attrNameLst>
                                          <p:attrName>style.visibility</p:attrName>
                                        </p:attrNameLst>
                                      </p:cBhvr>
                                      <p:to>
                                        <p:strVal val="visible"/>
                                      </p:to>
                                    </p:set>
                                    <p:animEffect transition="in" filter="circle(in)">
                                      <p:cBhvr>
                                        <p:cTn id="12" dur="2000"/>
                                        <p:tgtEl>
                                          <p:spTgt spid="50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08">
                                            <p:txEl>
                                              <p:pRg st="2" end="2"/>
                                            </p:txEl>
                                          </p:spTgt>
                                        </p:tgtEl>
                                        <p:attrNameLst>
                                          <p:attrName>style.visibility</p:attrName>
                                        </p:attrNameLst>
                                      </p:cBhvr>
                                      <p:to>
                                        <p:strVal val="visible"/>
                                      </p:to>
                                    </p:set>
                                    <p:animEffect transition="in" filter="circle(in)">
                                      <p:cBhvr>
                                        <p:cTn id="17" dur="2000"/>
                                        <p:tgtEl>
                                          <p:spTgt spid="508">
                                            <p:txEl>
                                              <p:pRg st="2" end="2"/>
                                            </p:txEl>
                                          </p:spTgt>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509"/>
                                        </p:tgtEl>
                                        <p:attrNameLst>
                                          <p:attrName>style.visibility</p:attrName>
                                        </p:attrNameLst>
                                      </p:cBhvr>
                                      <p:to>
                                        <p:strVal val="visible"/>
                                      </p:to>
                                    </p:set>
                                    <p:animEffect transition="in" filter="circle(in)">
                                      <p:cBhvr>
                                        <p:cTn id="20" dur="2000"/>
                                        <p:tgtEl>
                                          <p:spTgt spid="509"/>
                                        </p:tgtEl>
                                      </p:cBhvr>
                                    </p:animEffect>
                                  </p:childTnLst>
                                </p:cTn>
                              </p:par>
                              <p:par>
                                <p:cTn id="21" presetID="6" presetClass="entr" presetSubtype="16" fill="hold" nodeType="withEffect">
                                  <p:stCondLst>
                                    <p:cond delay="0"/>
                                  </p:stCondLst>
                                  <p:childTnLst>
                                    <p:set>
                                      <p:cBhvr>
                                        <p:cTn id="22" dur="1" fill="hold">
                                          <p:stCondLst>
                                            <p:cond delay="0"/>
                                          </p:stCondLst>
                                        </p:cTn>
                                        <p:tgtEl>
                                          <p:spTgt spid="510"/>
                                        </p:tgtEl>
                                        <p:attrNameLst>
                                          <p:attrName>style.visibility</p:attrName>
                                        </p:attrNameLst>
                                      </p:cBhvr>
                                      <p:to>
                                        <p:strVal val="visible"/>
                                      </p:to>
                                    </p:set>
                                    <p:animEffect transition="in" filter="circle(in)">
                                      <p:cBhvr>
                                        <p:cTn id="23" dur="2000"/>
                                        <p:tgtEl>
                                          <p:spTgt spid="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0" build="p"/>
      <p:bldP spid="50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48"/>
          <p:cNvPicPr preferRelativeResize="0"/>
          <p:nvPr/>
        </p:nvPicPr>
        <p:blipFill>
          <a:blip r:embed="rId3">
            <a:alphaModFix/>
          </a:blip>
          <a:stretch>
            <a:fillRect/>
          </a:stretch>
        </p:blipFill>
        <p:spPr>
          <a:xfrm>
            <a:off x="360709" y="101600"/>
            <a:ext cx="7215007" cy="5143500"/>
          </a:xfrm>
          <a:prstGeom prst="rect">
            <a:avLst/>
          </a:prstGeom>
          <a:noFill/>
          <a:ln>
            <a:noFill/>
          </a:ln>
        </p:spPr>
      </p:pic>
      <p:sp>
        <p:nvSpPr>
          <p:cNvPr id="427" name="Google Shape;427;p48"/>
          <p:cNvSpPr txBox="1">
            <a:spLocks noGrp="1"/>
          </p:cNvSpPr>
          <p:nvPr>
            <p:ph type="title"/>
          </p:nvPr>
        </p:nvSpPr>
        <p:spPr>
          <a:xfrm>
            <a:off x="1609866" y="1759350"/>
            <a:ext cx="5965850" cy="162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4400" dirty="0"/>
              <a:t>Cảm ơn thầy và các bạn đã chú lắng nghe!!!</a:t>
            </a:r>
            <a:endParaRPr sz="4400" dirty="0"/>
          </a:p>
        </p:txBody>
      </p:sp>
      <p:pic>
        <p:nvPicPr>
          <p:cNvPr id="429" name="Google Shape;429;p48"/>
          <p:cNvPicPr preferRelativeResize="0"/>
          <p:nvPr/>
        </p:nvPicPr>
        <p:blipFill>
          <a:blip r:embed="rId4">
            <a:alphaModFix/>
          </a:blip>
          <a:stretch>
            <a:fillRect/>
          </a:stretch>
        </p:blipFill>
        <p:spPr>
          <a:xfrm>
            <a:off x="-4254025" y="-933965"/>
            <a:ext cx="7657249" cy="8935624"/>
          </a:xfrm>
          <a:prstGeom prst="rect">
            <a:avLst/>
          </a:prstGeom>
          <a:noFill/>
          <a:ln>
            <a:noFill/>
          </a:ln>
        </p:spPr>
      </p:pic>
      <p:pic>
        <p:nvPicPr>
          <p:cNvPr id="430" name="Google Shape;430;p48"/>
          <p:cNvPicPr preferRelativeResize="0"/>
          <p:nvPr/>
        </p:nvPicPr>
        <p:blipFill>
          <a:blip r:embed="rId4">
            <a:alphaModFix/>
          </a:blip>
          <a:stretch>
            <a:fillRect/>
          </a:stretch>
        </p:blipFill>
        <p:spPr>
          <a:xfrm flipH="1">
            <a:off x="5695525" y="-933965"/>
            <a:ext cx="7657249" cy="8935624"/>
          </a:xfrm>
          <a:prstGeom prst="rect">
            <a:avLst/>
          </a:prstGeom>
          <a:noFill/>
          <a:ln>
            <a:noFill/>
          </a:ln>
        </p:spPr>
      </p:pic>
    </p:spTree>
    <p:extLst>
      <p:ext uri="{BB962C8B-B14F-4D97-AF65-F5344CB8AC3E}">
        <p14:creationId xmlns:p14="http://schemas.microsoft.com/office/powerpoint/2010/main" val="106235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wheel(1)">
                                      <p:cBhvr>
                                        <p:cTn id="7" dur="2000"/>
                                        <p:tgtEl>
                                          <p:spTgt spid="42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27"/>
                                        </p:tgtEl>
                                        <p:attrNameLst>
                                          <p:attrName>style.visibility</p:attrName>
                                        </p:attrNameLst>
                                      </p:cBhvr>
                                      <p:to>
                                        <p:strVal val="visible"/>
                                      </p:to>
                                    </p:set>
                                    <p:animEffect transition="in" filter="wheel(1)">
                                      <p:cBhvr>
                                        <p:cTn id="10" dur="2000"/>
                                        <p:tgtEl>
                                          <p:spTgt spid="427"/>
                                        </p:tgtEl>
                                      </p:cBhvr>
                                    </p:animEffect>
                                  </p:childTnLst>
                                </p:cTn>
                              </p:par>
                              <p:par>
                                <p:cTn id="11" presetID="21" presetClass="entr" presetSubtype="1" fill="hold" nodeType="withEffect">
                                  <p:stCondLst>
                                    <p:cond delay="0"/>
                                  </p:stCondLst>
                                  <p:childTnLst>
                                    <p:set>
                                      <p:cBhvr>
                                        <p:cTn id="12" dur="1" fill="hold">
                                          <p:stCondLst>
                                            <p:cond delay="0"/>
                                          </p:stCondLst>
                                        </p:cTn>
                                        <p:tgtEl>
                                          <p:spTgt spid="429"/>
                                        </p:tgtEl>
                                        <p:attrNameLst>
                                          <p:attrName>style.visibility</p:attrName>
                                        </p:attrNameLst>
                                      </p:cBhvr>
                                      <p:to>
                                        <p:strVal val="visible"/>
                                      </p:to>
                                    </p:set>
                                    <p:animEffect transition="in" filter="wheel(1)">
                                      <p:cBhvr>
                                        <p:cTn id="13" dur="2000"/>
                                        <p:tgtEl>
                                          <p:spTgt spid="429"/>
                                        </p:tgtEl>
                                      </p:cBhvr>
                                    </p:animEffect>
                                  </p:childTnLst>
                                </p:cTn>
                              </p:par>
                              <p:par>
                                <p:cTn id="14" presetID="21" presetClass="entr" presetSubtype="1" fill="hold" nodeType="withEffect">
                                  <p:stCondLst>
                                    <p:cond delay="0"/>
                                  </p:stCondLst>
                                  <p:childTnLst>
                                    <p:set>
                                      <p:cBhvr>
                                        <p:cTn id="15" dur="1" fill="hold">
                                          <p:stCondLst>
                                            <p:cond delay="0"/>
                                          </p:stCondLst>
                                        </p:cTn>
                                        <p:tgtEl>
                                          <p:spTgt spid="430"/>
                                        </p:tgtEl>
                                        <p:attrNameLst>
                                          <p:attrName>style.visibility</p:attrName>
                                        </p:attrNameLst>
                                      </p:cBhvr>
                                      <p:to>
                                        <p:strVal val="visible"/>
                                      </p:to>
                                    </p:set>
                                    <p:animEffect transition="in" filter="wheel(1)">
                                      <p:cBhvr>
                                        <p:cTn id="16" dur="2000"/>
                                        <p:tgtEl>
                                          <p:spTgt spid="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4651"/>
            </a:gs>
            <a:gs pos="100000">
              <a:srgbClr val="000607"/>
            </a:gs>
          </a:gsLst>
          <a:path path="circle">
            <a:fillToRect l="50000" t="50000" r="50000" b="50000"/>
          </a:path>
          <a:tileRect/>
        </a:gradFill>
        <a:effectLst/>
      </p:bgPr>
    </p:bg>
    <p:spTree>
      <p:nvGrpSpPr>
        <p:cNvPr id="1" name="Shape 385"/>
        <p:cNvGrpSpPr/>
        <p:nvPr/>
      </p:nvGrpSpPr>
      <p:grpSpPr>
        <a:xfrm>
          <a:off x="0" y="0"/>
          <a:ext cx="0" cy="0"/>
          <a:chOff x="0" y="0"/>
          <a:chExt cx="0" cy="0"/>
        </a:xfrm>
      </p:grpSpPr>
      <p:pic>
        <p:nvPicPr>
          <p:cNvPr id="386" name="Google Shape;386;p45"/>
          <p:cNvPicPr preferRelativeResize="0"/>
          <p:nvPr/>
        </p:nvPicPr>
        <p:blipFill>
          <a:blip r:embed="rId3">
            <a:alphaModFix/>
          </a:blip>
          <a:stretch>
            <a:fillRect/>
          </a:stretch>
        </p:blipFill>
        <p:spPr>
          <a:xfrm>
            <a:off x="-2535326" y="-494763"/>
            <a:ext cx="5093874" cy="6133023"/>
          </a:xfrm>
          <a:prstGeom prst="rect">
            <a:avLst/>
          </a:prstGeom>
          <a:noFill/>
          <a:ln>
            <a:noFill/>
          </a:ln>
        </p:spPr>
      </p:pic>
      <p:pic>
        <p:nvPicPr>
          <p:cNvPr id="387" name="Google Shape;387;p45"/>
          <p:cNvPicPr preferRelativeResize="0"/>
          <p:nvPr/>
        </p:nvPicPr>
        <p:blipFill>
          <a:blip r:embed="rId4">
            <a:alphaModFix/>
          </a:blip>
          <a:stretch>
            <a:fillRect/>
          </a:stretch>
        </p:blipFill>
        <p:spPr>
          <a:xfrm rot="10800000" flipH="1">
            <a:off x="1354059" y="3508750"/>
            <a:ext cx="6184100" cy="3647650"/>
          </a:xfrm>
          <a:prstGeom prst="rect">
            <a:avLst/>
          </a:prstGeom>
          <a:noFill/>
          <a:ln>
            <a:noFill/>
          </a:ln>
        </p:spPr>
      </p:pic>
      <p:pic>
        <p:nvPicPr>
          <p:cNvPr id="388" name="Google Shape;388;p45"/>
          <p:cNvPicPr preferRelativeResize="0"/>
          <p:nvPr/>
        </p:nvPicPr>
        <p:blipFill>
          <a:blip r:embed="rId3">
            <a:alphaModFix/>
          </a:blip>
          <a:stretch>
            <a:fillRect/>
          </a:stretch>
        </p:blipFill>
        <p:spPr>
          <a:xfrm rot="10800000">
            <a:off x="6402124" y="-399600"/>
            <a:ext cx="5093874" cy="6133023"/>
          </a:xfrm>
          <a:prstGeom prst="rect">
            <a:avLst/>
          </a:prstGeom>
          <a:noFill/>
          <a:ln>
            <a:noFill/>
          </a:ln>
        </p:spPr>
      </p:pic>
      <p:pic>
        <p:nvPicPr>
          <p:cNvPr id="389" name="Google Shape;389;p45"/>
          <p:cNvPicPr preferRelativeResize="0"/>
          <p:nvPr/>
        </p:nvPicPr>
        <p:blipFill>
          <a:blip r:embed="rId4">
            <a:alphaModFix/>
          </a:blip>
          <a:stretch>
            <a:fillRect/>
          </a:stretch>
        </p:blipFill>
        <p:spPr>
          <a:xfrm>
            <a:off x="1289625" y="-2120444"/>
            <a:ext cx="6184100" cy="3647644"/>
          </a:xfrm>
          <a:prstGeom prst="rect">
            <a:avLst/>
          </a:prstGeom>
          <a:noFill/>
          <a:ln>
            <a:noFill/>
          </a:ln>
        </p:spPr>
      </p:pic>
      <p:sp>
        <p:nvSpPr>
          <p:cNvPr id="390" name="Google Shape;390;p45"/>
          <p:cNvSpPr txBox="1">
            <a:spLocks noGrp="1"/>
          </p:cNvSpPr>
          <p:nvPr>
            <p:ph type="ctrTitle"/>
          </p:nvPr>
        </p:nvSpPr>
        <p:spPr>
          <a:xfrm>
            <a:off x="2558550" y="1096050"/>
            <a:ext cx="4026900" cy="23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600" dirty="0">
                <a:solidFill>
                  <a:srgbClr val="FFFFFF"/>
                </a:solidFill>
              </a:rPr>
              <a:t>Tìm hiểu </a:t>
            </a:r>
            <a:br>
              <a:rPr lang="vi-VN" sz="4600" dirty="0">
                <a:solidFill>
                  <a:srgbClr val="FFFFFF"/>
                </a:solidFill>
              </a:rPr>
            </a:br>
            <a:r>
              <a:rPr lang="vi-VN" sz="4600" dirty="0">
                <a:solidFill>
                  <a:srgbClr val="FFFFFF"/>
                </a:solidFill>
              </a:rPr>
              <a:t>bên trong</a:t>
            </a:r>
            <a:r>
              <a:rPr lang="vi-VN" sz="5900" dirty="0">
                <a:solidFill>
                  <a:srgbClr val="FFFFFF"/>
                </a:solidFill>
              </a:rPr>
              <a:t> </a:t>
            </a:r>
            <a:r>
              <a:rPr lang="vi-VN" sz="4800" dirty="0">
                <a:solidFill>
                  <a:srgbClr val="FFFFFF"/>
                </a:solidFill>
              </a:rPr>
              <a:t> </a:t>
            </a:r>
          </a:p>
          <a:p>
            <a:pPr marL="0" lvl="0" indent="0" algn="ctr" rtl="0">
              <a:spcBef>
                <a:spcPts val="200"/>
              </a:spcBef>
              <a:spcAft>
                <a:spcPts val="200"/>
              </a:spcAft>
              <a:buNone/>
            </a:pPr>
            <a:r>
              <a:rPr lang="vi-VN" sz="4900" dirty="0">
                <a:solidFill>
                  <a:schemeClr val="accent1"/>
                </a:solidFill>
              </a:rPr>
              <a:t>MÁY TÍNH</a:t>
            </a:r>
          </a:p>
        </p:txBody>
      </p:sp>
      <p:pic>
        <p:nvPicPr>
          <p:cNvPr id="3" name="Hình ảnh 2">
            <a:extLst>
              <a:ext uri="{FF2B5EF4-FFF2-40B4-BE49-F238E27FC236}">
                <a16:creationId xmlns:a16="http://schemas.microsoft.com/office/drawing/2014/main" id="{7AF9D2FE-9EB7-F5F8-A2E8-40AB51A0F8F4}"/>
              </a:ext>
            </a:extLst>
          </p:cNvPr>
          <p:cNvPicPr>
            <a:picLocks noChangeAspect="1"/>
          </p:cNvPicPr>
          <p:nvPr/>
        </p:nvPicPr>
        <p:blipFill>
          <a:blip r:embed="rId5"/>
          <a:stretch>
            <a:fillRect/>
          </a:stretch>
        </p:blipFill>
        <p:spPr>
          <a:xfrm>
            <a:off x="11610" y="0"/>
            <a:ext cx="9132389" cy="5143500"/>
          </a:xfrm>
          <a:prstGeom prst="rect">
            <a:avLst/>
          </a:prstGeom>
        </p:spPr>
      </p:pic>
    </p:spTree>
    <p:extLst>
      <p:ext uri="{BB962C8B-B14F-4D97-AF65-F5344CB8AC3E}">
        <p14:creationId xmlns:p14="http://schemas.microsoft.com/office/powerpoint/2010/main" val="220535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fade">
                                      <p:cBhvr>
                                        <p:cTn id="7" dur="1000"/>
                                        <p:tgtEl>
                                          <p:spTgt spid="386"/>
                                        </p:tgtEl>
                                      </p:cBhvr>
                                    </p:animEffect>
                                    <p:anim calcmode="lin" valueType="num">
                                      <p:cBhvr>
                                        <p:cTn id="8" dur="1000" fill="hold"/>
                                        <p:tgtEl>
                                          <p:spTgt spid="386"/>
                                        </p:tgtEl>
                                        <p:attrNameLst>
                                          <p:attrName>ppt_x</p:attrName>
                                        </p:attrNameLst>
                                      </p:cBhvr>
                                      <p:tavLst>
                                        <p:tav tm="0">
                                          <p:val>
                                            <p:strVal val="#ppt_x"/>
                                          </p:val>
                                        </p:tav>
                                        <p:tav tm="100000">
                                          <p:val>
                                            <p:strVal val="#ppt_x"/>
                                          </p:val>
                                        </p:tav>
                                      </p:tavLst>
                                    </p:anim>
                                    <p:anim calcmode="lin" valueType="num">
                                      <p:cBhvr>
                                        <p:cTn id="9" dur="1000" fill="hold"/>
                                        <p:tgtEl>
                                          <p:spTgt spid="38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87"/>
                                        </p:tgtEl>
                                        <p:attrNameLst>
                                          <p:attrName>style.visibility</p:attrName>
                                        </p:attrNameLst>
                                      </p:cBhvr>
                                      <p:to>
                                        <p:strVal val="visible"/>
                                      </p:to>
                                    </p:set>
                                    <p:animEffect transition="in" filter="fade">
                                      <p:cBhvr>
                                        <p:cTn id="12" dur="1000"/>
                                        <p:tgtEl>
                                          <p:spTgt spid="387"/>
                                        </p:tgtEl>
                                      </p:cBhvr>
                                    </p:animEffect>
                                    <p:anim calcmode="lin" valueType="num">
                                      <p:cBhvr>
                                        <p:cTn id="13" dur="1000" fill="hold"/>
                                        <p:tgtEl>
                                          <p:spTgt spid="387"/>
                                        </p:tgtEl>
                                        <p:attrNameLst>
                                          <p:attrName>ppt_x</p:attrName>
                                        </p:attrNameLst>
                                      </p:cBhvr>
                                      <p:tavLst>
                                        <p:tav tm="0">
                                          <p:val>
                                            <p:strVal val="#ppt_x"/>
                                          </p:val>
                                        </p:tav>
                                        <p:tav tm="100000">
                                          <p:val>
                                            <p:strVal val="#ppt_x"/>
                                          </p:val>
                                        </p:tav>
                                      </p:tavLst>
                                    </p:anim>
                                    <p:anim calcmode="lin" valueType="num">
                                      <p:cBhvr>
                                        <p:cTn id="14" dur="1000" fill="hold"/>
                                        <p:tgtEl>
                                          <p:spTgt spid="38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88"/>
                                        </p:tgtEl>
                                        <p:attrNameLst>
                                          <p:attrName>style.visibility</p:attrName>
                                        </p:attrNameLst>
                                      </p:cBhvr>
                                      <p:to>
                                        <p:strVal val="visible"/>
                                      </p:to>
                                    </p:set>
                                    <p:animEffect transition="in" filter="fade">
                                      <p:cBhvr>
                                        <p:cTn id="17" dur="1000"/>
                                        <p:tgtEl>
                                          <p:spTgt spid="388"/>
                                        </p:tgtEl>
                                      </p:cBhvr>
                                    </p:animEffect>
                                    <p:anim calcmode="lin" valueType="num">
                                      <p:cBhvr>
                                        <p:cTn id="18" dur="1000" fill="hold"/>
                                        <p:tgtEl>
                                          <p:spTgt spid="388"/>
                                        </p:tgtEl>
                                        <p:attrNameLst>
                                          <p:attrName>ppt_x</p:attrName>
                                        </p:attrNameLst>
                                      </p:cBhvr>
                                      <p:tavLst>
                                        <p:tav tm="0">
                                          <p:val>
                                            <p:strVal val="#ppt_x"/>
                                          </p:val>
                                        </p:tav>
                                        <p:tav tm="100000">
                                          <p:val>
                                            <p:strVal val="#ppt_x"/>
                                          </p:val>
                                        </p:tav>
                                      </p:tavLst>
                                    </p:anim>
                                    <p:anim calcmode="lin" valueType="num">
                                      <p:cBhvr>
                                        <p:cTn id="19" dur="1000" fill="hold"/>
                                        <p:tgtEl>
                                          <p:spTgt spid="38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000"/>
                                        <p:tgtEl>
                                          <p:spTgt spid="389"/>
                                        </p:tgtEl>
                                      </p:cBhvr>
                                    </p:animEffect>
                                    <p:anim calcmode="lin" valueType="num">
                                      <p:cBhvr>
                                        <p:cTn id="23" dur="1000" fill="hold"/>
                                        <p:tgtEl>
                                          <p:spTgt spid="389"/>
                                        </p:tgtEl>
                                        <p:attrNameLst>
                                          <p:attrName>ppt_x</p:attrName>
                                        </p:attrNameLst>
                                      </p:cBhvr>
                                      <p:tavLst>
                                        <p:tav tm="0">
                                          <p:val>
                                            <p:strVal val="#ppt_x"/>
                                          </p:val>
                                        </p:tav>
                                        <p:tav tm="100000">
                                          <p:val>
                                            <p:strVal val="#ppt_x"/>
                                          </p:val>
                                        </p:tav>
                                      </p:tavLst>
                                    </p:anim>
                                    <p:anim calcmode="lin" valueType="num">
                                      <p:cBhvr>
                                        <p:cTn id="24" dur="1000" fill="hold"/>
                                        <p:tgtEl>
                                          <p:spTgt spid="38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90"/>
                                        </p:tgtEl>
                                        <p:attrNameLst>
                                          <p:attrName>style.visibility</p:attrName>
                                        </p:attrNameLst>
                                      </p:cBhvr>
                                      <p:to>
                                        <p:strVal val="visible"/>
                                      </p:to>
                                    </p:set>
                                    <p:animEffect transition="in" filter="fade">
                                      <p:cBhvr>
                                        <p:cTn id="27" dur="1000"/>
                                        <p:tgtEl>
                                          <p:spTgt spid="390"/>
                                        </p:tgtEl>
                                      </p:cBhvr>
                                    </p:animEffect>
                                    <p:anim calcmode="lin" valueType="num">
                                      <p:cBhvr>
                                        <p:cTn id="28" dur="1000" fill="hold"/>
                                        <p:tgtEl>
                                          <p:spTgt spid="390"/>
                                        </p:tgtEl>
                                        <p:attrNameLst>
                                          <p:attrName>ppt_x</p:attrName>
                                        </p:attrNameLst>
                                      </p:cBhvr>
                                      <p:tavLst>
                                        <p:tav tm="0">
                                          <p:val>
                                            <p:strVal val="#ppt_x"/>
                                          </p:val>
                                        </p:tav>
                                        <p:tav tm="100000">
                                          <p:val>
                                            <p:strVal val="#ppt_x"/>
                                          </p:val>
                                        </p:tav>
                                      </p:tavLst>
                                    </p:anim>
                                    <p:anim calcmode="lin" valueType="num">
                                      <p:cBhvr>
                                        <p:cTn id="29" dur="1000" fill="hold"/>
                                        <p:tgtEl>
                                          <p:spTgt spid="39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400" name="Google Shape;400;p46"/>
          <p:cNvSpPr txBox="1">
            <a:spLocks noGrp="1"/>
          </p:cNvSpPr>
          <p:nvPr>
            <p:ph type="title"/>
          </p:nvPr>
        </p:nvSpPr>
        <p:spPr>
          <a:xfrm>
            <a:off x="713250" y="310522"/>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err="1"/>
              <a:t>Mainboard</a:t>
            </a:r>
            <a:endParaRPr dirty="0"/>
          </a:p>
        </p:txBody>
      </p:sp>
      <p:sp>
        <p:nvSpPr>
          <p:cNvPr id="2" name="Google Shape;400;p46">
            <a:extLst>
              <a:ext uri="{FF2B5EF4-FFF2-40B4-BE49-F238E27FC236}">
                <a16:creationId xmlns:a16="http://schemas.microsoft.com/office/drawing/2014/main" id="{57D565D6-A543-AE04-F241-B55C7C1F2F65}"/>
              </a:ext>
            </a:extLst>
          </p:cNvPr>
          <p:cNvSpPr txBox="1">
            <a:spLocks/>
          </p:cNvSpPr>
          <p:nvPr/>
        </p:nvSpPr>
        <p:spPr>
          <a:xfrm>
            <a:off x="408450" y="883222"/>
            <a:ext cx="4744121" cy="22663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Aldrich"/>
              <a:buNone/>
              <a:defRPr sz="2800" b="1"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800"/>
              <a:buFont typeface="Aldrich"/>
              <a:buNone/>
              <a:defRPr sz="2800" b="1"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800"/>
              <a:buFont typeface="Aldrich"/>
              <a:buNone/>
              <a:defRPr sz="2800" b="1"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800"/>
              <a:buFont typeface="Aldrich"/>
              <a:buNone/>
              <a:defRPr sz="2800" b="1"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800"/>
              <a:buFont typeface="Aldrich"/>
              <a:buNone/>
              <a:defRPr sz="2800" b="1"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800"/>
              <a:buFont typeface="Aldrich"/>
              <a:buNone/>
              <a:defRPr sz="2800" b="1"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800"/>
              <a:buFont typeface="Aldrich"/>
              <a:buNone/>
              <a:defRPr sz="2800" b="1"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800"/>
              <a:buFont typeface="Aldrich"/>
              <a:buNone/>
              <a:defRPr sz="2800" b="1"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800"/>
              <a:buFont typeface="Aldrich"/>
              <a:buNone/>
              <a:defRPr sz="2800" b="1" i="0" u="none" strike="noStrike" cap="none">
                <a:solidFill>
                  <a:schemeClr val="lt1"/>
                </a:solidFill>
                <a:latin typeface="Aldrich"/>
                <a:ea typeface="Aldrich"/>
                <a:cs typeface="Aldrich"/>
                <a:sym typeface="Aldrich"/>
              </a:defRPr>
            </a:lvl9pPr>
          </a:lstStyle>
          <a:p>
            <a:r>
              <a:rPr lang="vi-VN" b="0" i="1" dirty="0">
                <a:solidFill>
                  <a:schemeClr val="bg1"/>
                </a:solidFill>
                <a:latin typeface="Cormorant Infant SemiBold" panose="00000700000000000000" pitchFamily="2" charset="0"/>
              </a:rPr>
              <a:t>L</a:t>
            </a:r>
            <a:r>
              <a:rPr lang="vi-VN" b="0" i="1" dirty="0">
                <a:solidFill>
                  <a:schemeClr val="bg1"/>
                </a:solidFill>
                <a:effectLst/>
                <a:latin typeface="Cormorant Infant SemiBold" panose="00000700000000000000" pitchFamily="2" charset="0"/>
              </a:rPr>
              <a:t>à một bảng mạch đóng vai trò nền tảng trên máy tính, </a:t>
            </a:r>
            <a:r>
              <a:rPr lang="vi-VN" b="0" i="1" dirty="0" err="1">
                <a:solidFill>
                  <a:schemeClr val="bg1"/>
                </a:solidFill>
                <a:effectLst/>
                <a:latin typeface="Cormorant Infant SemiBold" panose="00000700000000000000" pitchFamily="2" charset="0"/>
              </a:rPr>
              <a:t>laptop</a:t>
            </a:r>
            <a:r>
              <a:rPr lang="vi-VN" b="0" i="1" dirty="0">
                <a:solidFill>
                  <a:schemeClr val="bg1"/>
                </a:solidFill>
                <a:effectLst/>
                <a:latin typeface="Cormorant Infant SemiBold" panose="00000700000000000000" pitchFamily="2" charset="0"/>
              </a:rPr>
              <a:t> có tác dụng kết nối các linh kiện bên trong thành thể thống nhất.</a:t>
            </a:r>
            <a:endParaRPr lang="vi-VN" i="1" dirty="0">
              <a:solidFill>
                <a:schemeClr val="bg1"/>
              </a:solidFill>
              <a:latin typeface="Cormorant Infant SemiBold" panose="00000700000000000000" pitchFamily="2" charset="0"/>
            </a:endParaRPr>
          </a:p>
        </p:txBody>
      </p:sp>
      <p:pic>
        <p:nvPicPr>
          <p:cNvPr id="1026" name="Picture 2" descr="Main máy tính hay còn gọi là mainboard">
            <a:extLst>
              <a:ext uri="{FF2B5EF4-FFF2-40B4-BE49-F238E27FC236}">
                <a16:creationId xmlns:a16="http://schemas.microsoft.com/office/drawing/2014/main" id="{475C42F2-49CF-CB8D-7B43-C67E02743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422" y="811000"/>
            <a:ext cx="2466664" cy="15108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8" name="Picture 4" descr="Mainboard hoạt động như thế nào?">
            <a:extLst>
              <a:ext uri="{FF2B5EF4-FFF2-40B4-BE49-F238E27FC236}">
                <a16:creationId xmlns:a16="http://schemas.microsoft.com/office/drawing/2014/main" id="{825BA1E7-EAAE-7075-706E-18DB5FDF78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8889" y="2894532"/>
            <a:ext cx="2645226" cy="17197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0"/>
                                        </p:tgtEl>
                                        <p:attrNameLst>
                                          <p:attrName>style.visibility</p:attrName>
                                        </p:attrNameLst>
                                      </p:cBhvr>
                                      <p:to>
                                        <p:strVal val="visible"/>
                                      </p:to>
                                    </p:set>
                                    <p:animEffect transition="in" filter="fade">
                                      <p:cBhvr>
                                        <p:cTn id="7" dur="500"/>
                                        <p:tgtEl>
                                          <p:spTgt spid="4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par>
                                <p:cTn id="14" presetID="10" presetClass="entr" presetSubtype="0"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fade">
                                      <p:cBhvr>
                                        <p:cTn id="1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48"/>
          <p:cNvPicPr preferRelativeResize="0"/>
          <p:nvPr/>
        </p:nvPicPr>
        <p:blipFill>
          <a:blip r:embed="rId3">
            <a:alphaModFix/>
          </a:blip>
          <a:stretch>
            <a:fillRect/>
          </a:stretch>
        </p:blipFill>
        <p:spPr>
          <a:xfrm>
            <a:off x="360709" y="152400"/>
            <a:ext cx="7215007" cy="5143500"/>
          </a:xfrm>
          <a:prstGeom prst="rect">
            <a:avLst/>
          </a:prstGeom>
          <a:noFill/>
          <a:ln>
            <a:noFill/>
          </a:ln>
        </p:spPr>
      </p:pic>
      <p:sp>
        <p:nvSpPr>
          <p:cNvPr id="427" name="Google Shape;427;p48"/>
          <p:cNvSpPr txBox="1">
            <a:spLocks noGrp="1"/>
          </p:cNvSpPr>
          <p:nvPr>
            <p:ph type="title"/>
          </p:nvPr>
        </p:nvSpPr>
        <p:spPr>
          <a:xfrm>
            <a:off x="1609866" y="1759350"/>
            <a:ext cx="5965850" cy="162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4400" dirty="0"/>
              <a:t>Các thành phần bên trong </a:t>
            </a:r>
            <a:r>
              <a:rPr lang="vi-VN" sz="4400" dirty="0" err="1"/>
              <a:t>Mainboard</a:t>
            </a:r>
            <a:endParaRPr sz="4400" dirty="0"/>
          </a:p>
        </p:txBody>
      </p:sp>
      <p:pic>
        <p:nvPicPr>
          <p:cNvPr id="429" name="Google Shape;429;p48"/>
          <p:cNvPicPr preferRelativeResize="0"/>
          <p:nvPr/>
        </p:nvPicPr>
        <p:blipFill>
          <a:blip r:embed="rId4">
            <a:alphaModFix/>
          </a:blip>
          <a:stretch>
            <a:fillRect/>
          </a:stretch>
        </p:blipFill>
        <p:spPr>
          <a:xfrm>
            <a:off x="-4254025" y="-933965"/>
            <a:ext cx="7657249" cy="8935624"/>
          </a:xfrm>
          <a:prstGeom prst="rect">
            <a:avLst/>
          </a:prstGeom>
          <a:noFill/>
          <a:ln>
            <a:noFill/>
          </a:ln>
        </p:spPr>
      </p:pic>
      <p:pic>
        <p:nvPicPr>
          <p:cNvPr id="430" name="Google Shape;430;p48"/>
          <p:cNvPicPr preferRelativeResize="0"/>
          <p:nvPr/>
        </p:nvPicPr>
        <p:blipFill>
          <a:blip r:embed="rId4">
            <a:alphaModFix/>
          </a:blip>
          <a:stretch>
            <a:fillRect/>
          </a:stretch>
        </p:blipFill>
        <p:spPr>
          <a:xfrm flipH="1">
            <a:off x="5695525" y="-933965"/>
            <a:ext cx="7657249" cy="89356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 calcmode="lin" valueType="num">
                                      <p:cBhvr>
                                        <p:cTn id="7" dur="1000" fill="hold"/>
                                        <p:tgtEl>
                                          <p:spTgt spid="426"/>
                                        </p:tgtEl>
                                        <p:attrNameLst>
                                          <p:attrName>ppt_w</p:attrName>
                                        </p:attrNameLst>
                                      </p:cBhvr>
                                      <p:tavLst>
                                        <p:tav tm="0">
                                          <p:val>
                                            <p:fltVal val="0"/>
                                          </p:val>
                                        </p:tav>
                                        <p:tav tm="100000">
                                          <p:val>
                                            <p:strVal val="#ppt_w"/>
                                          </p:val>
                                        </p:tav>
                                      </p:tavLst>
                                    </p:anim>
                                    <p:anim calcmode="lin" valueType="num">
                                      <p:cBhvr>
                                        <p:cTn id="8" dur="1000" fill="hold"/>
                                        <p:tgtEl>
                                          <p:spTgt spid="426"/>
                                        </p:tgtEl>
                                        <p:attrNameLst>
                                          <p:attrName>ppt_h</p:attrName>
                                        </p:attrNameLst>
                                      </p:cBhvr>
                                      <p:tavLst>
                                        <p:tav tm="0">
                                          <p:val>
                                            <p:fltVal val="0"/>
                                          </p:val>
                                        </p:tav>
                                        <p:tav tm="100000">
                                          <p:val>
                                            <p:strVal val="#ppt_h"/>
                                          </p:val>
                                        </p:tav>
                                      </p:tavLst>
                                    </p:anim>
                                    <p:anim calcmode="lin" valueType="num">
                                      <p:cBhvr>
                                        <p:cTn id="9" dur="1000" fill="hold"/>
                                        <p:tgtEl>
                                          <p:spTgt spid="426"/>
                                        </p:tgtEl>
                                        <p:attrNameLst>
                                          <p:attrName>style.rotation</p:attrName>
                                        </p:attrNameLst>
                                      </p:cBhvr>
                                      <p:tavLst>
                                        <p:tav tm="0">
                                          <p:val>
                                            <p:fltVal val="90"/>
                                          </p:val>
                                        </p:tav>
                                        <p:tav tm="100000">
                                          <p:val>
                                            <p:fltVal val="0"/>
                                          </p:val>
                                        </p:tav>
                                      </p:tavLst>
                                    </p:anim>
                                    <p:animEffect transition="in" filter="fade">
                                      <p:cBhvr>
                                        <p:cTn id="10" dur="1000"/>
                                        <p:tgtEl>
                                          <p:spTgt spid="42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27"/>
                                        </p:tgtEl>
                                        <p:attrNameLst>
                                          <p:attrName>style.visibility</p:attrName>
                                        </p:attrNameLst>
                                      </p:cBhvr>
                                      <p:to>
                                        <p:strVal val="visible"/>
                                      </p:to>
                                    </p:set>
                                    <p:anim calcmode="lin" valueType="num">
                                      <p:cBhvr>
                                        <p:cTn id="13" dur="1000" fill="hold"/>
                                        <p:tgtEl>
                                          <p:spTgt spid="427"/>
                                        </p:tgtEl>
                                        <p:attrNameLst>
                                          <p:attrName>ppt_w</p:attrName>
                                        </p:attrNameLst>
                                      </p:cBhvr>
                                      <p:tavLst>
                                        <p:tav tm="0">
                                          <p:val>
                                            <p:fltVal val="0"/>
                                          </p:val>
                                        </p:tav>
                                        <p:tav tm="100000">
                                          <p:val>
                                            <p:strVal val="#ppt_w"/>
                                          </p:val>
                                        </p:tav>
                                      </p:tavLst>
                                    </p:anim>
                                    <p:anim calcmode="lin" valueType="num">
                                      <p:cBhvr>
                                        <p:cTn id="14" dur="1000" fill="hold"/>
                                        <p:tgtEl>
                                          <p:spTgt spid="427"/>
                                        </p:tgtEl>
                                        <p:attrNameLst>
                                          <p:attrName>ppt_h</p:attrName>
                                        </p:attrNameLst>
                                      </p:cBhvr>
                                      <p:tavLst>
                                        <p:tav tm="0">
                                          <p:val>
                                            <p:fltVal val="0"/>
                                          </p:val>
                                        </p:tav>
                                        <p:tav tm="100000">
                                          <p:val>
                                            <p:strVal val="#ppt_h"/>
                                          </p:val>
                                        </p:tav>
                                      </p:tavLst>
                                    </p:anim>
                                    <p:anim calcmode="lin" valueType="num">
                                      <p:cBhvr>
                                        <p:cTn id="15" dur="1000" fill="hold"/>
                                        <p:tgtEl>
                                          <p:spTgt spid="427"/>
                                        </p:tgtEl>
                                        <p:attrNameLst>
                                          <p:attrName>style.rotation</p:attrName>
                                        </p:attrNameLst>
                                      </p:cBhvr>
                                      <p:tavLst>
                                        <p:tav tm="0">
                                          <p:val>
                                            <p:fltVal val="90"/>
                                          </p:val>
                                        </p:tav>
                                        <p:tav tm="100000">
                                          <p:val>
                                            <p:fltVal val="0"/>
                                          </p:val>
                                        </p:tav>
                                      </p:tavLst>
                                    </p:anim>
                                    <p:animEffect transition="in" filter="fade">
                                      <p:cBhvr>
                                        <p:cTn id="16" dur="1000"/>
                                        <p:tgtEl>
                                          <p:spTgt spid="427"/>
                                        </p:tgtEl>
                                      </p:cBhvr>
                                    </p:animEffect>
                                  </p:childTnLst>
                                </p:cTn>
                              </p:par>
                              <p:par>
                                <p:cTn id="17" presetID="31" presetClass="entr" presetSubtype="0" fill="hold" nodeType="withEffect">
                                  <p:stCondLst>
                                    <p:cond delay="0"/>
                                  </p:stCondLst>
                                  <p:childTnLst>
                                    <p:set>
                                      <p:cBhvr>
                                        <p:cTn id="18" dur="1" fill="hold">
                                          <p:stCondLst>
                                            <p:cond delay="0"/>
                                          </p:stCondLst>
                                        </p:cTn>
                                        <p:tgtEl>
                                          <p:spTgt spid="429"/>
                                        </p:tgtEl>
                                        <p:attrNameLst>
                                          <p:attrName>style.visibility</p:attrName>
                                        </p:attrNameLst>
                                      </p:cBhvr>
                                      <p:to>
                                        <p:strVal val="visible"/>
                                      </p:to>
                                    </p:set>
                                    <p:anim calcmode="lin" valueType="num">
                                      <p:cBhvr>
                                        <p:cTn id="19" dur="1000" fill="hold"/>
                                        <p:tgtEl>
                                          <p:spTgt spid="429"/>
                                        </p:tgtEl>
                                        <p:attrNameLst>
                                          <p:attrName>ppt_w</p:attrName>
                                        </p:attrNameLst>
                                      </p:cBhvr>
                                      <p:tavLst>
                                        <p:tav tm="0">
                                          <p:val>
                                            <p:fltVal val="0"/>
                                          </p:val>
                                        </p:tav>
                                        <p:tav tm="100000">
                                          <p:val>
                                            <p:strVal val="#ppt_w"/>
                                          </p:val>
                                        </p:tav>
                                      </p:tavLst>
                                    </p:anim>
                                    <p:anim calcmode="lin" valueType="num">
                                      <p:cBhvr>
                                        <p:cTn id="20" dur="1000" fill="hold"/>
                                        <p:tgtEl>
                                          <p:spTgt spid="429"/>
                                        </p:tgtEl>
                                        <p:attrNameLst>
                                          <p:attrName>ppt_h</p:attrName>
                                        </p:attrNameLst>
                                      </p:cBhvr>
                                      <p:tavLst>
                                        <p:tav tm="0">
                                          <p:val>
                                            <p:fltVal val="0"/>
                                          </p:val>
                                        </p:tav>
                                        <p:tav tm="100000">
                                          <p:val>
                                            <p:strVal val="#ppt_h"/>
                                          </p:val>
                                        </p:tav>
                                      </p:tavLst>
                                    </p:anim>
                                    <p:anim calcmode="lin" valueType="num">
                                      <p:cBhvr>
                                        <p:cTn id="21" dur="1000" fill="hold"/>
                                        <p:tgtEl>
                                          <p:spTgt spid="429"/>
                                        </p:tgtEl>
                                        <p:attrNameLst>
                                          <p:attrName>style.rotation</p:attrName>
                                        </p:attrNameLst>
                                      </p:cBhvr>
                                      <p:tavLst>
                                        <p:tav tm="0">
                                          <p:val>
                                            <p:fltVal val="90"/>
                                          </p:val>
                                        </p:tav>
                                        <p:tav tm="100000">
                                          <p:val>
                                            <p:fltVal val="0"/>
                                          </p:val>
                                        </p:tav>
                                      </p:tavLst>
                                    </p:anim>
                                    <p:animEffect transition="in" filter="fade">
                                      <p:cBhvr>
                                        <p:cTn id="22" dur="1000"/>
                                        <p:tgtEl>
                                          <p:spTgt spid="429"/>
                                        </p:tgtEl>
                                      </p:cBhvr>
                                    </p:animEffect>
                                  </p:childTnLst>
                                </p:cTn>
                              </p:par>
                              <p:par>
                                <p:cTn id="23" presetID="31" presetClass="entr" presetSubtype="0" fill="hold" nodeType="withEffect">
                                  <p:stCondLst>
                                    <p:cond delay="0"/>
                                  </p:stCondLst>
                                  <p:childTnLst>
                                    <p:set>
                                      <p:cBhvr>
                                        <p:cTn id="24" dur="1" fill="hold">
                                          <p:stCondLst>
                                            <p:cond delay="0"/>
                                          </p:stCondLst>
                                        </p:cTn>
                                        <p:tgtEl>
                                          <p:spTgt spid="430"/>
                                        </p:tgtEl>
                                        <p:attrNameLst>
                                          <p:attrName>style.visibility</p:attrName>
                                        </p:attrNameLst>
                                      </p:cBhvr>
                                      <p:to>
                                        <p:strVal val="visible"/>
                                      </p:to>
                                    </p:set>
                                    <p:anim calcmode="lin" valueType="num">
                                      <p:cBhvr>
                                        <p:cTn id="25" dur="1000" fill="hold"/>
                                        <p:tgtEl>
                                          <p:spTgt spid="430"/>
                                        </p:tgtEl>
                                        <p:attrNameLst>
                                          <p:attrName>ppt_w</p:attrName>
                                        </p:attrNameLst>
                                      </p:cBhvr>
                                      <p:tavLst>
                                        <p:tav tm="0">
                                          <p:val>
                                            <p:fltVal val="0"/>
                                          </p:val>
                                        </p:tav>
                                        <p:tav tm="100000">
                                          <p:val>
                                            <p:strVal val="#ppt_w"/>
                                          </p:val>
                                        </p:tav>
                                      </p:tavLst>
                                    </p:anim>
                                    <p:anim calcmode="lin" valueType="num">
                                      <p:cBhvr>
                                        <p:cTn id="26" dur="1000" fill="hold"/>
                                        <p:tgtEl>
                                          <p:spTgt spid="430"/>
                                        </p:tgtEl>
                                        <p:attrNameLst>
                                          <p:attrName>ppt_h</p:attrName>
                                        </p:attrNameLst>
                                      </p:cBhvr>
                                      <p:tavLst>
                                        <p:tav tm="0">
                                          <p:val>
                                            <p:fltVal val="0"/>
                                          </p:val>
                                        </p:tav>
                                        <p:tav tm="100000">
                                          <p:val>
                                            <p:strVal val="#ppt_h"/>
                                          </p:val>
                                        </p:tav>
                                      </p:tavLst>
                                    </p:anim>
                                    <p:anim calcmode="lin" valueType="num">
                                      <p:cBhvr>
                                        <p:cTn id="27" dur="1000" fill="hold"/>
                                        <p:tgtEl>
                                          <p:spTgt spid="430"/>
                                        </p:tgtEl>
                                        <p:attrNameLst>
                                          <p:attrName>style.rotation</p:attrName>
                                        </p:attrNameLst>
                                      </p:cBhvr>
                                      <p:tavLst>
                                        <p:tav tm="0">
                                          <p:val>
                                            <p:fltVal val="90"/>
                                          </p:val>
                                        </p:tav>
                                        <p:tav tm="100000">
                                          <p:val>
                                            <p:fltVal val="0"/>
                                          </p:val>
                                        </p:tav>
                                      </p:tavLst>
                                    </p:anim>
                                    <p:animEffect transition="in" filter="fade">
                                      <p:cBhvr>
                                        <p:cTn id="28" dur="1000"/>
                                        <p:tgtEl>
                                          <p:spTgt spid="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9"/>
          <p:cNvSpPr txBox="1">
            <a:spLocks noGrp="1"/>
          </p:cNvSpPr>
          <p:nvPr>
            <p:ph type="title"/>
          </p:nvPr>
        </p:nvSpPr>
        <p:spPr>
          <a:xfrm>
            <a:off x="4313488" y="1335850"/>
            <a:ext cx="39381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err="1"/>
              <a:t>Chipset</a:t>
            </a:r>
            <a:endParaRPr dirty="0"/>
          </a:p>
        </p:txBody>
      </p:sp>
      <p:sp>
        <p:nvSpPr>
          <p:cNvPr id="436" name="Google Shape;436;p49"/>
          <p:cNvSpPr txBox="1">
            <a:spLocks noGrp="1"/>
          </p:cNvSpPr>
          <p:nvPr>
            <p:ph type="subTitle" idx="1"/>
          </p:nvPr>
        </p:nvSpPr>
        <p:spPr>
          <a:xfrm>
            <a:off x="4313488" y="2249000"/>
            <a:ext cx="4830512" cy="2037250"/>
          </a:xfrm>
          <a:prstGeom prst="rect">
            <a:avLst/>
          </a:prstGeom>
        </p:spPr>
        <p:txBody>
          <a:bodyPr spcFirstLastPara="1" wrap="square" lIns="91425" tIns="91425" rIns="91425" bIns="91425" anchor="t" anchorCtr="0">
            <a:noAutofit/>
          </a:bodyPr>
          <a:lstStyle/>
          <a:p>
            <a:pPr algn="l"/>
            <a:r>
              <a:rPr lang="vi-VN" b="0" dirty="0">
                <a:solidFill>
                  <a:schemeClr val="bg1"/>
                </a:solidFill>
                <a:effectLst/>
                <a:latin typeface="Cormorant Infant SemiBold" panose="00000700000000000000" pitchFamily="2" charset="0"/>
              </a:rPr>
              <a:t>- </a:t>
            </a:r>
            <a:r>
              <a:rPr lang="vi-VN" b="0" i="0" dirty="0" err="1">
                <a:solidFill>
                  <a:schemeClr val="bg1"/>
                </a:solidFill>
                <a:effectLst/>
                <a:latin typeface="Cormorant Infant SemiBold" panose="00000700000000000000" pitchFamily="2" charset="0"/>
              </a:rPr>
              <a:t>Chipset</a:t>
            </a:r>
            <a:r>
              <a:rPr lang="vi-VN" b="0" i="0" dirty="0">
                <a:solidFill>
                  <a:schemeClr val="bg1"/>
                </a:solidFill>
                <a:effectLst/>
                <a:latin typeface="Cormorant Infant SemiBold" panose="00000700000000000000" pitchFamily="2" charset="0"/>
              </a:rPr>
              <a:t> (gồm </a:t>
            </a:r>
            <a:r>
              <a:rPr lang="vi-VN" b="1" i="0" dirty="0" err="1">
                <a:solidFill>
                  <a:schemeClr val="bg1"/>
                </a:solidFill>
                <a:effectLst/>
                <a:latin typeface="Cormorant Infant SemiBold" panose="00000700000000000000" pitchFamily="2" charset="0"/>
              </a:rPr>
              <a:t>chip</a:t>
            </a:r>
            <a:r>
              <a:rPr lang="vi-VN" b="1" i="0" dirty="0">
                <a:solidFill>
                  <a:schemeClr val="bg1"/>
                </a:solidFill>
                <a:effectLst/>
                <a:latin typeface="Cormorant Infant SemiBold" panose="00000700000000000000" pitchFamily="2" charset="0"/>
              </a:rPr>
              <a:t> cầu bắc </a:t>
            </a:r>
            <a:r>
              <a:rPr lang="vi-VN" b="0" i="0" dirty="0">
                <a:solidFill>
                  <a:schemeClr val="bg1"/>
                </a:solidFill>
                <a:effectLst/>
                <a:latin typeface="Cormorant Infant SemiBold" panose="00000700000000000000" pitchFamily="2" charset="0"/>
              </a:rPr>
              <a:t>và</a:t>
            </a:r>
            <a:r>
              <a:rPr lang="vi-VN" b="1" i="0" dirty="0">
                <a:solidFill>
                  <a:schemeClr val="bg1"/>
                </a:solidFill>
                <a:effectLst/>
                <a:latin typeface="Cormorant Infant SemiBold" panose="00000700000000000000" pitchFamily="2" charset="0"/>
              </a:rPr>
              <a:t> </a:t>
            </a:r>
            <a:r>
              <a:rPr lang="vi-VN" b="1" i="0" dirty="0" err="1">
                <a:solidFill>
                  <a:schemeClr val="bg1"/>
                </a:solidFill>
                <a:effectLst/>
                <a:latin typeface="Cormorant Infant SemiBold" panose="00000700000000000000" pitchFamily="2" charset="0"/>
              </a:rPr>
              <a:t>chip</a:t>
            </a:r>
            <a:r>
              <a:rPr lang="vi-VN" b="1" i="0" dirty="0">
                <a:solidFill>
                  <a:schemeClr val="bg1"/>
                </a:solidFill>
                <a:effectLst/>
                <a:latin typeface="Cormorant Infant SemiBold" panose="00000700000000000000" pitchFamily="2" charset="0"/>
              </a:rPr>
              <a:t> cầu nam</a:t>
            </a:r>
            <a:r>
              <a:rPr lang="vi-VN" b="0" i="0" dirty="0">
                <a:solidFill>
                  <a:schemeClr val="bg1"/>
                </a:solidFill>
                <a:effectLst/>
                <a:latin typeface="Cormorant Infant SemiBold" panose="00000700000000000000" pitchFamily="2" charset="0"/>
              </a:rPr>
              <a:t>) </a:t>
            </a:r>
          </a:p>
          <a:p>
            <a:pPr algn="l"/>
            <a:r>
              <a:rPr lang="vi-VN" b="0" i="0" dirty="0">
                <a:solidFill>
                  <a:schemeClr val="bg1"/>
                </a:solidFill>
                <a:effectLst/>
                <a:latin typeface="Cormorant Infant SemiBold" panose="00000700000000000000" pitchFamily="2" charset="0"/>
              </a:rPr>
              <a:t>trong </a:t>
            </a:r>
            <a:r>
              <a:rPr lang="vi-VN" b="0" i="0" dirty="0" err="1">
                <a:solidFill>
                  <a:schemeClr val="bg1"/>
                </a:solidFill>
                <a:effectLst/>
                <a:latin typeface="Cormorant Infant SemiBold" panose="00000700000000000000" pitchFamily="2" charset="0"/>
              </a:rPr>
              <a:t>Main</a:t>
            </a:r>
            <a:r>
              <a:rPr lang="vi-VN" b="0" i="0" dirty="0">
                <a:solidFill>
                  <a:schemeClr val="bg1"/>
                </a:solidFill>
                <a:effectLst/>
                <a:latin typeface="Cormorant Infant SemiBold" panose="00000700000000000000" pitchFamily="2" charset="0"/>
              </a:rPr>
              <a:t> Server giữ chức năng rất quan </a:t>
            </a:r>
          </a:p>
          <a:p>
            <a:pPr algn="l"/>
            <a:r>
              <a:rPr lang="vi-VN" b="0" i="0" dirty="0">
                <a:solidFill>
                  <a:schemeClr val="bg1"/>
                </a:solidFill>
                <a:effectLst/>
                <a:latin typeface="Cormorant Infant SemiBold" panose="00000700000000000000" pitchFamily="2" charset="0"/>
              </a:rPr>
              <a:t>trọng.</a:t>
            </a:r>
          </a:p>
          <a:p>
            <a:pPr algn="l"/>
            <a:r>
              <a:rPr lang="vi-VN" b="0" i="0" dirty="0">
                <a:solidFill>
                  <a:schemeClr val="bg1"/>
                </a:solidFill>
                <a:effectLst/>
                <a:latin typeface="Cormorant Infant SemiBold" panose="00000700000000000000" pitchFamily="2" charset="0"/>
              </a:rPr>
              <a:t>- </a:t>
            </a:r>
            <a:r>
              <a:rPr lang="vi-VN" b="0" i="0" dirty="0" err="1">
                <a:solidFill>
                  <a:schemeClr val="bg1"/>
                </a:solidFill>
                <a:effectLst/>
                <a:latin typeface="Cormorant Infant SemiBold" panose="00000700000000000000" pitchFamily="2" charset="0"/>
              </a:rPr>
              <a:t>Chipset</a:t>
            </a:r>
            <a:r>
              <a:rPr lang="vi-VN" b="0" i="0" dirty="0">
                <a:solidFill>
                  <a:schemeClr val="bg1"/>
                </a:solidFill>
                <a:effectLst/>
                <a:latin typeface="Cormorant Infant SemiBold" panose="00000700000000000000" pitchFamily="2" charset="0"/>
              </a:rPr>
              <a:t> đưa dữ liệu từ đĩa cứng qua bộ nhớ</a:t>
            </a:r>
          </a:p>
          <a:p>
            <a:pPr algn="l"/>
            <a:r>
              <a:rPr lang="vi-VN" b="0" i="0" dirty="0">
                <a:solidFill>
                  <a:schemeClr val="bg1"/>
                </a:solidFill>
                <a:effectLst/>
                <a:latin typeface="Cormorant Infant SemiBold" panose="00000700000000000000" pitchFamily="2" charset="0"/>
              </a:rPr>
              <a:t>rồi tới CPU, và đảm bảo rằng </a:t>
            </a:r>
            <a:r>
              <a:rPr lang="vi-VN" b="1" i="0" dirty="0">
                <a:solidFill>
                  <a:schemeClr val="bg1"/>
                </a:solidFill>
                <a:effectLst/>
                <a:latin typeface="Cormorant Infant SemiBold" panose="00000700000000000000" pitchFamily="2" charset="0"/>
              </a:rPr>
              <a:t>các thiết bị </a:t>
            </a:r>
          </a:p>
          <a:p>
            <a:pPr algn="l"/>
            <a:r>
              <a:rPr lang="vi-VN" b="1" i="0" dirty="0">
                <a:solidFill>
                  <a:schemeClr val="bg1"/>
                </a:solidFill>
                <a:effectLst/>
                <a:latin typeface="Cormorant Infant SemiBold" panose="00000700000000000000" pitchFamily="2" charset="0"/>
              </a:rPr>
              <a:t>ngoại vi</a:t>
            </a:r>
            <a:r>
              <a:rPr lang="vi-VN" b="0" i="0" dirty="0">
                <a:solidFill>
                  <a:schemeClr val="bg1"/>
                </a:solidFill>
                <a:effectLst/>
                <a:latin typeface="Cormorant Infant SemiBold" panose="00000700000000000000" pitchFamily="2" charset="0"/>
              </a:rPr>
              <a:t> và các </a:t>
            </a:r>
            <a:r>
              <a:rPr lang="vi-VN" b="1" i="0" dirty="0" err="1">
                <a:solidFill>
                  <a:schemeClr val="bg1"/>
                </a:solidFill>
                <a:effectLst/>
                <a:latin typeface="Cormorant Infant SemiBold" panose="00000700000000000000" pitchFamily="2" charset="0"/>
              </a:rPr>
              <a:t>card</a:t>
            </a:r>
            <a:r>
              <a:rPr lang="vi-VN" b="1" i="0" dirty="0">
                <a:solidFill>
                  <a:schemeClr val="bg1"/>
                </a:solidFill>
                <a:effectLst/>
                <a:latin typeface="Cormorant Infant SemiBold" panose="00000700000000000000" pitchFamily="2" charset="0"/>
              </a:rPr>
              <a:t> mở rộng</a:t>
            </a:r>
            <a:r>
              <a:rPr lang="vi-VN" b="0" i="0" dirty="0">
                <a:solidFill>
                  <a:schemeClr val="bg1"/>
                </a:solidFill>
                <a:effectLst/>
                <a:latin typeface="Cormorant Infant SemiBold" panose="00000700000000000000" pitchFamily="2" charset="0"/>
              </a:rPr>
              <a:t> đều có thể kết </a:t>
            </a:r>
          </a:p>
          <a:p>
            <a:pPr algn="l"/>
            <a:r>
              <a:rPr lang="vi-VN" b="0" i="0" dirty="0">
                <a:solidFill>
                  <a:schemeClr val="bg1"/>
                </a:solidFill>
                <a:effectLst/>
                <a:latin typeface="Cormorant Infant SemiBold" panose="00000700000000000000" pitchFamily="2" charset="0"/>
              </a:rPr>
              <a:t>nối được với CPU và các thiết bị khác.</a:t>
            </a:r>
          </a:p>
        </p:txBody>
      </p:sp>
      <p:pic>
        <p:nvPicPr>
          <p:cNvPr id="437" name="Google Shape;437;p49"/>
          <p:cNvPicPr preferRelativeResize="0">
            <a:picLocks noGrp="1"/>
          </p:cNvPicPr>
          <p:nvPr>
            <p:ph type="pic" idx="2"/>
          </p:nvPr>
        </p:nvPicPr>
        <p:blipFill>
          <a:blip r:embed="rId3"/>
          <a:srcRect l="14226" r="14226"/>
          <a:stretch/>
        </p:blipFill>
        <p:spPr>
          <a:xfrm>
            <a:off x="1577340" y="362550"/>
            <a:ext cx="2400301" cy="2037250"/>
          </a:xfrm>
          <a:prstGeom prst="hexagon">
            <a:avLst>
              <a:gd name="adj" fmla="val 25000"/>
              <a:gd name="vf" fmla="val 115470"/>
            </a:avLst>
          </a:prstGeom>
          <a:ln w="9525" cap="flat" cmpd="sng">
            <a:solidFill>
              <a:schemeClr val="accent1"/>
            </a:solidFill>
            <a:prstDash val="solid"/>
            <a:round/>
            <a:headEnd type="none" w="sm" len="sm"/>
            <a:tailEnd type="none" w="sm" len="sm"/>
          </a:ln>
        </p:spPr>
      </p:pic>
      <p:pic>
        <p:nvPicPr>
          <p:cNvPr id="2" name="Google Shape;437;p49">
            <a:extLst>
              <a:ext uri="{FF2B5EF4-FFF2-40B4-BE49-F238E27FC236}">
                <a16:creationId xmlns:a16="http://schemas.microsoft.com/office/drawing/2014/main" id="{EDE147D1-1FC7-77FA-7896-1C95E42ABEB0}"/>
              </a:ext>
            </a:extLst>
          </p:cNvPr>
          <p:cNvPicPr preferRelativeResize="0">
            <a:picLocks/>
          </p:cNvPicPr>
          <p:nvPr/>
        </p:nvPicPr>
        <p:blipFill>
          <a:blip r:embed="rId4"/>
          <a:srcRect l="12312" r="12312"/>
          <a:stretch/>
        </p:blipFill>
        <p:spPr>
          <a:xfrm>
            <a:off x="405130" y="2743700"/>
            <a:ext cx="2559049" cy="2133100"/>
          </a:xfrm>
          <a:prstGeom prst="hexagon">
            <a:avLst>
              <a:gd name="adj" fmla="val 25000"/>
              <a:gd name="vf" fmla="val 115470"/>
            </a:avLst>
          </a:prstGeom>
          <a:noFill/>
          <a:ln w="952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5"/>
                                        </p:tgtEl>
                                        <p:attrNameLst>
                                          <p:attrName>style.visibility</p:attrName>
                                        </p:attrNameLst>
                                      </p:cBhvr>
                                      <p:to>
                                        <p:strVal val="visible"/>
                                      </p:to>
                                    </p:set>
                                    <p:anim calcmode="lin" valueType="num">
                                      <p:cBhvr additive="base">
                                        <p:cTn id="7" dur="500" fill="hold"/>
                                        <p:tgtEl>
                                          <p:spTgt spid="435"/>
                                        </p:tgtEl>
                                        <p:attrNameLst>
                                          <p:attrName>ppt_x</p:attrName>
                                        </p:attrNameLst>
                                      </p:cBhvr>
                                      <p:tavLst>
                                        <p:tav tm="0">
                                          <p:val>
                                            <p:strVal val="#ppt_x"/>
                                          </p:val>
                                        </p:tav>
                                        <p:tav tm="100000">
                                          <p:val>
                                            <p:strVal val="#ppt_x"/>
                                          </p:val>
                                        </p:tav>
                                      </p:tavLst>
                                    </p:anim>
                                    <p:anim calcmode="lin" valueType="num">
                                      <p:cBhvr additive="base">
                                        <p:cTn id="8" dur="500" fill="hold"/>
                                        <p:tgtEl>
                                          <p:spTgt spid="4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36">
                                            <p:txEl>
                                              <p:pRg st="0" end="0"/>
                                            </p:txEl>
                                          </p:spTgt>
                                        </p:tgtEl>
                                        <p:attrNameLst>
                                          <p:attrName>style.visibility</p:attrName>
                                        </p:attrNameLst>
                                      </p:cBhvr>
                                      <p:to>
                                        <p:strVal val="visible"/>
                                      </p:to>
                                    </p:set>
                                    <p:anim calcmode="lin" valueType="num">
                                      <p:cBhvr additive="base">
                                        <p:cTn id="11" dur="500" fill="hold"/>
                                        <p:tgtEl>
                                          <p:spTgt spid="43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36">
                                            <p:txEl>
                                              <p:pRg st="1" end="1"/>
                                            </p:txEl>
                                          </p:spTgt>
                                        </p:tgtEl>
                                        <p:attrNameLst>
                                          <p:attrName>style.visibility</p:attrName>
                                        </p:attrNameLst>
                                      </p:cBhvr>
                                      <p:to>
                                        <p:strVal val="visible"/>
                                      </p:to>
                                    </p:set>
                                    <p:anim calcmode="lin" valueType="num">
                                      <p:cBhvr additive="base">
                                        <p:cTn id="17" dur="500" fill="hold"/>
                                        <p:tgtEl>
                                          <p:spTgt spid="43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3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36">
                                            <p:txEl>
                                              <p:pRg st="2" end="2"/>
                                            </p:txEl>
                                          </p:spTgt>
                                        </p:tgtEl>
                                        <p:attrNameLst>
                                          <p:attrName>style.visibility</p:attrName>
                                        </p:attrNameLst>
                                      </p:cBhvr>
                                      <p:to>
                                        <p:strVal val="visible"/>
                                      </p:to>
                                    </p:set>
                                    <p:anim calcmode="lin" valueType="num">
                                      <p:cBhvr additive="base">
                                        <p:cTn id="23" dur="500" fill="hold"/>
                                        <p:tgtEl>
                                          <p:spTgt spid="436">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3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36">
                                            <p:txEl>
                                              <p:pRg st="3" end="3"/>
                                            </p:txEl>
                                          </p:spTgt>
                                        </p:tgtEl>
                                        <p:attrNameLst>
                                          <p:attrName>style.visibility</p:attrName>
                                        </p:attrNameLst>
                                      </p:cBhvr>
                                      <p:to>
                                        <p:strVal val="visible"/>
                                      </p:to>
                                    </p:set>
                                    <p:anim calcmode="lin" valueType="num">
                                      <p:cBhvr additive="base">
                                        <p:cTn id="29" dur="500" fill="hold"/>
                                        <p:tgtEl>
                                          <p:spTgt spid="436">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3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36">
                                            <p:txEl>
                                              <p:pRg st="4" end="4"/>
                                            </p:txEl>
                                          </p:spTgt>
                                        </p:tgtEl>
                                        <p:attrNameLst>
                                          <p:attrName>style.visibility</p:attrName>
                                        </p:attrNameLst>
                                      </p:cBhvr>
                                      <p:to>
                                        <p:strVal val="visible"/>
                                      </p:to>
                                    </p:set>
                                    <p:anim calcmode="lin" valueType="num">
                                      <p:cBhvr additive="base">
                                        <p:cTn id="35" dur="500" fill="hold"/>
                                        <p:tgtEl>
                                          <p:spTgt spid="436">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3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36">
                                            <p:txEl>
                                              <p:pRg st="5" end="5"/>
                                            </p:txEl>
                                          </p:spTgt>
                                        </p:tgtEl>
                                        <p:attrNameLst>
                                          <p:attrName>style.visibility</p:attrName>
                                        </p:attrNameLst>
                                      </p:cBhvr>
                                      <p:to>
                                        <p:strVal val="visible"/>
                                      </p:to>
                                    </p:set>
                                    <p:anim calcmode="lin" valueType="num">
                                      <p:cBhvr additive="base">
                                        <p:cTn id="41" dur="500" fill="hold"/>
                                        <p:tgtEl>
                                          <p:spTgt spid="436">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3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36">
                                            <p:txEl>
                                              <p:pRg st="6" end="6"/>
                                            </p:txEl>
                                          </p:spTgt>
                                        </p:tgtEl>
                                        <p:attrNameLst>
                                          <p:attrName>style.visibility</p:attrName>
                                        </p:attrNameLst>
                                      </p:cBhvr>
                                      <p:to>
                                        <p:strVal val="visible"/>
                                      </p:to>
                                    </p:set>
                                    <p:anim calcmode="lin" valueType="num">
                                      <p:cBhvr additive="base">
                                        <p:cTn id="47" dur="500" fill="hold"/>
                                        <p:tgtEl>
                                          <p:spTgt spid="436">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36">
                                            <p:txEl>
                                              <p:pRg st="6" end="6"/>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37"/>
                                        </p:tgtEl>
                                        <p:attrNameLst>
                                          <p:attrName>style.visibility</p:attrName>
                                        </p:attrNameLst>
                                      </p:cBhvr>
                                      <p:to>
                                        <p:strVal val="visible"/>
                                      </p:to>
                                    </p:set>
                                    <p:anim calcmode="lin" valueType="num">
                                      <p:cBhvr additive="base">
                                        <p:cTn id="51" dur="500" fill="hold"/>
                                        <p:tgtEl>
                                          <p:spTgt spid="437"/>
                                        </p:tgtEl>
                                        <p:attrNameLst>
                                          <p:attrName>ppt_x</p:attrName>
                                        </p:attrNameLst>
                                      </p:cBhvr>
                                      <p:tavLst>
                                        <p:tav tm="0">
                                          <p:val>
                                            <p:strVal val="#ppt_x"/>
                                          </p:val>
                                        </p:tav>
                                        <p:tav tm="100000">
                                          <p:val>
                                            <p:strVal val="#ppt_x"/>
                                          </p:val>
                                        </p:tav>
                                      </p:tavLst>
                                    </p:anim>
                                    <p:anim calcmode="lin" valueType="num">
                                      <p:cBhvr additive="base">
                                        <p:cTn id="52" dur="500" fill="hold"/>
                                        <p:tgtEl>
                                          <p:spTgt spid="437"/>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additive="base">
                                        <p:cTn id="55" dur="500" fill="hold"/>
                                        <p:tgtEl>
                                          <p:spTgt spid="2"/>
                                        </p:tgtEl>
                                        <p:attrNameLst>
                                          <p:attrName>ppt_x</p:attrName>
                                        </p:attrNameLst>
                                      </p:cBhvr>
                                      <p:tavLst>
                                        <p:tav tm="0">
                                          <p:val>
                                            <p:strVal val="#ppt_x"/>
                                          </p:val>
                                        </p:tav>
                                        <p:tav tm="100000">
                                          <p:val>
                                            <p:strVal val="#ppt_x"/>
                                          </p:val>
                                        </p:tav>
                                      </p:tavLst>
                                    </p:anim>
                                    <p:anim calcmode="lin" valueType="num">
                                      <p:cBhvr additive="base">
                                        <p:cTn id="5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p:bldP spid="43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3"/>
          <p:cNvSpPr txBox="1">
            <a:spLocks noGrp="1"/>
          </p:cNvSpPr>
          <p:nvPr>
            <p:ph type="body" idx="1"/>
          </p:nvPr>
        </p:nvSpPr>
        <p:spPr>
          <a:xfrm>
            <a:off x="713225" y="1559100"/>
            <a:ext cx="3721615" cy="2025300"/>
          </a:xfrm>
          <a:prstGeom prst="rect">
            <a:avLst/>
          </a:prstGeom>
        </p:spPr>
        <p:txBody>
          <a:bodyPr spcFirstLastPara="1" wrap="square" lIns="91425" tIns="91425" rIns="91425" bIns="91425" anchor="t" anchorCtr="0">
            <a:noAutofit/>
          </a:bodyPr>
          <a:lstStyle/>
          <a:p>
            <a:pPr marL="133350" indent="0" algn="l">
              <a:buNone/>
            </a:pPr>
            <a:r>
              <a:rPr lang="vi-VN" sz="2000" b="0" i="0" dirty="0">
                <a:solidFill>
                  <a:schemeClr val="bg1"/>
                </a:solidFill>
                <a:effectLst/>
                <a:latin typeface="Cormorant Infant SemiBold" panose="00000700000000000000" pitchFamily="2" charset="0"/>
              </a:rPr>
              <a:t>- Đây là chỗ cắm của các CPU, </a:t>
            </a:r>
            <a:r>
              <a:rPr lang="vi-VN" sz="2000" b="0" i="0" dirty="0" err="1">
                <a:solidFill>
                  <a:schemeClr val="bg1"/>
                </a:solidFill>
                <a:effectLst/>
                <a:latin typeface="Cormorant Infant SemiBold" panose="00000700000000000000" pitchFamily="2" charset="0"/>
              </a:rPr>
              <a:t>Socket</a:t>
            </a:r>
            <a:r>
              <a:rPr lang="vi-VN" sz="2000" b="0" i="0" dirty="0">
                <a:solidFill>
                  <a:schemeClr val="bg1"/>
                </a:solidFill>
                <a:effectLst/>
                <a:latin typeface="Cormorant Infant SemiBold" panose="00000700000000000000" pitchFamily="2" charset="0"/>
              </a:rPr>
              <a:t> là chân cắm trực tiếp để tiếp xúc với </a:t>
            </a:r>
            <a:r>
              <a:rPr lang="vi-VN" sz="2000" b="0" i="0" dirty="0" err="1">
                <a:solidFill>
                  <a:schemeClr val="bg1"/>
                </a:solidFill>
                <a:effectLst/>
                <a:latin typeface="Cormorant Infant SemiBold" panose="00000700000000000000" pitchFamily="2" charset="0"/>
              </a:rPr>
              <a:t>Mainboard</a:t>
            </a:r>
            <a:r>
              <a:rPr lang="vi-VN" sz="2000" b="0" i="0" dirty="0">
                <a:solidFill>
                  <a:schemeClr val="bg1"/>
                </a:solidFill>
                <a:effectLst/>
                <a:latin typeface="Cormorant Infant SemiBold" panose="00000700000000000000" pitchFamily="2" charset="0"/>
              </a:rPr>
              <a:t>. Tùy vào từng </a:t>
            </a:r>
            <a:r>
              <a:rPr lang="vi-VN" sz="2000" b="0" i="0" dirty="0" err="1">
                <a:solidFill>
                  <a:schemeClr val="bg1"/>
                </a:solidFill>
                <a:effectLst/>
                <a:latin typeface="Cormorant Infant SemiBold" panose="00000700000000000000" pitchFamily="2" charset="0"/>
              </a:rPr>
              <a:t>Socket</a:t>
            </a:r>
            <a:r>
              <a:rPr lang="vi-VN" sz="2000" b="0" i="0" dirty="0">
                <a:solidFill>
                  <a:schemeClr val="bg1"/>
                </a:solidFill>
                <a:effectLst/>
                <a:latin typeface="Cormorant Infant SemiBold" panose="00000700000000000000" pitchFamily="2" charset="0"/>
              </a:rPr>
              <a:t> của CPU mà sẽ phù hợp với từng </a:t>
            </a:r>
            <a:r>
              <a:rPr lang="vi-VN" sz="2000" b="0" i="0" dirty="0" err="1">
                <a:solidFill>
                  <a:schemeClr val="bg1"/>
                </a:solidFill>
                <a:effectLst/>
                <a:latin typeface="Cormorant Infant SemiBold" panose="00000700000000000000" pitchFamily="2" charset="0"/>
              </a:rPr>
              <a:t>Mainboard</a:t>
            </a:r>
            <a:r>
              <a:rPr lang="vi-VN" sz="2000" b="0" i="0" dirty="0">
                <a:solidFill>
                  <a:schemeClr val="bg1"/>
                </a:solidFill>
                <a:effectLst/>
                <a:latin typeface="Cormorant Infant SemiBold" panose="00000700000000000000" pitchFamily="2" charset="0"/>
              </a:rPr>
              <a:t> hỗ trợ.</a:t>
            </a:r>
          </a:p>
          <a:p>
            <a:pPr marL="133350" indent="0">
              <a:buNone/>
            </a:pPr>
            <a:br>
              <a:rPr lang="vi-VN" dirty="0"/>
            </a:br>
            <a:endParaRPr dirty="0"/>
          </a:p>
        </p:txBody>
      </p:sp>
      <p:sp>
        <p:nvSpPr>
          <p:cNvPr id="509" name="Google Shape;509;p53"/>
          <p:cNvSpPr txBox="1">
            <a:spLocks noGrp="1"/>
          </p:cNvSpPr>
          <p:nvPr>
            <p:ph type="title"/>
          </p:nvPr>
        </p:nvSpPr>
        <p:spPr>
          <a:xfrm>
            <a:off x="699250" y="77283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err="1"/>
              <a:t>Socket</a:t>
            </a:r>
            <a:endParaRPr dirty="0"/>
          </a:p>
        </p:txBody>
      </p:sp>
      <p:pic>
        <p:nvPicPr>
          <p:cNvPr id="510" name="Google Shape;510;p53"/>
          <p:cNvPicPr preferRelativeResize="0">
            <a:picLocks noGrp="1"/>
          </p:cNvPicPr>
          <p:nvPr>
            <p:ph type="pic" idx="2"/>
          </p:nvPr>
        </p:nvPicPr>
        <p:blipFill>
          <a:blip r:embed="rId3"/>
          <a:srcRect l="14226" r="14226"/>
          <a:stretch/>
        </p:blipFill>
        <p:spPr>
          <a:xfrm>
            <a:off x="4914901" y="931861"/>
            <a:ext cx="3279604" cy="2866110"/>
          </a:xfrm>
          <a:prstGeom prst="hexagon">
            <a:avLst>
              <a:gd name="adj" fmla="val 25000"/>
              <a:gd name="vf" fmla="val 115470"/>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08">
                                            <p:txEl>
                                              <p:pRg st="0" end="0"/>
                                            </p:txEl>
                                          </p:spTgt>
                                        </p:tgtEl>
                                        <p:attrNameLst>
                                          <p:attrName>style.visibility</p:attrName>
                                        </p:attrNameLst>
                                      </p:cBhvr>
                                      <p:to>
                                        <p:strVal val="visible"/>
                                      </p:to>
                                    </p:set>
                                    <p:animEffect transition="in" filter="wipe(down)">
                                      <p:cBhvr>
                                        <p:cTn id="7" dur="580">
                                          <p:stCondLst>
                                            <p:cond delay="0"/>
                                          </p:stCondLst>
                                        </p:cTn>
                                        <p:tgtEl>
                                          <p:spTgt spid="508">
                                            <p:txEl>
                                              <p:pRg st="0" end="0"/>
                                            </p:txEl>
                                          </p:spTgt>
                                        </p:tgtEl>
                                      </p:cBhvr>
                                    </p:animEffect>
                                    <p:anim calcmode="lin" valueType="num">
                                      <p:cBhvr>
                                        <p:cTn id="8" dur="1822" tmFilter="0,0; 0.14,0.36; 0.43,0.73; 0.71,0.91; 1.0,1.0">
                                          <p:stCondLst>
                                            <p:cond delay="0"/>
                                          </p:stCondLst>
                                        </p:cTn>
                                        <p:tgtEl>
                                          <p:spTgt spid="508">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08">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08">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08">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08">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508">
                                            <p:txEl>
                                              <p:pRg st="0" end="0"/>
                                            </p:txEl>
                                          </p:spTgt>
                                        </p:tgtEl>
                                      </p:cBhvr>
                                      <p:to x="100000" y="60000"/>
                                    </p:animScale>
                                    <p:animScale>
                                      <p:cBhvr>
                                        <p:cTn id="14" dur="166" decel="50000">
                                          <p:stCondLst>
                                            <p:cond delay="676"/>
                                          </p:stCondLst>
                                        </p:cTn>
                                        <p:tgtEl>
                                          <p:spTgt spid="508">
                                            <p:txEl>
                                              <p:pRg st="0" end="0"/>
                                            </p:txEl>
                                          </p:spTgt>
                                        </p:tgtEl>
                                      </p:cBhvr>
                                      <p:to x="100000" y="100000"/>
                                    </p:animScale>
                                    <p:animScale>
                                      <p:cBhvr>
                                        <p:cTn id="15" dur="26">
                                          <p:stCondLst>
                                            <p:cond delay="1312"/>
                                          </p:stCondLst>
                                        </p:cTn>
                                        <p:tgtEl>
                                          <p:spTgt spid="508">
                                            <p:txEl>
                                              <p:pRg st="0" end="0"/>
                                            </p:txEl>
                                          </p:spTgt>
                                        </p:tgtEl>
                                      </p:cBhvr>
                                      <p:to x="100000" y="80000"/>
                                    </p:animScale>
                                    <p:animScale>
                                      <p:cBhvr>
                                        <p:cTn id="16" dur="166" decel="50000">
                                          <p:stCondLst>
                                            <p:cond delay="1338"/>
                                          </p:stCondLst>
                                        </p:cTn>
                                        <p:tgtEl>
                                          <p:spTgt spid="508">
                                            <p:txEl>
                                              <p:pRg st="0" end="0"/>
                                            </p:txEl>
                                          </p:spTgt>
                                        </p:tgtEl>
                                      </p:cBhvr>
                                      <p:to x="100000" y="100000"/>
                                    </p:animScale>
                                    <p:animScale>
                                      <p:cBhvr>
                                        <p:cTn id="17" dur="26">
                                          <p:stCondLst>
                                            <p:cond delay="1642"/>
                                          </p:stCondLst>
                                        </p:cTn>
                                        <p:tgtEl>
                                          <p:spTgt spid="508">
                                            <p:txEl>
                                              <p:pRg st="0" end="0"/>
                                            </p:txEl>
                                          </p:spTgt>
                                        </p:tgtEl>
                                      </p:cBhvr>
                                      <p:to x="100000" y="90000"/>
                                    </p:animScale>
                                    <p:animScale>
                                      <p:cBhvr>
                                        <p:cTn id="18" dur="166" decel="50000">
                                          <p:stCondLst>
                                            <p:cond delay="1668"/>
                                          </p:stCondLst>
                                        </p:cTn>
                                        <p:tgtEl>
                                          <p:spTgt spid="508">
                                            <p:txEl>
                                              <p:pRg st="0" end="0"/>
                                            </p:txEl>
                                          </p:spTgt>
                                        </p:tgtEl>
                                      </p:cBhvr>
                                      <p:to x="100000" y="100000"/>
                                    </p:animScale>
                                    <p:animScale>
                                      <p:cBhvr>
                                        <p:cTn id="19" dur="26">
                                          <p:stCondLst>
                                            <p:cond delay="1808"/>
                                          </p:stCondLst>
                                        </p:cTn>
                                        <p:tgtEl>
                                          <p:spTgt spid="508">
                                            <p:txEl>
                                              <p:pRg st="0" end="0"/>
                                            </p:txEl>
                                          </p:spTgt>
                                        </p:tgtEl>
                                      </p:cBhvr>
                                      <p:to x="100000" y="95000"/>
                                    </p:animScale>
                                    <p:animScale>
                                      <p:cBhvr>
                                        <p:cTn id="20" dur="166" decel="50000">
                                          <p:stCondLst>
                                            <p:cond delay="1834"/>
                                          </p:stCondLst>
                                        </p:cTn>
                                        <p:tgtEl>
                                          <p:spTgt spid="508">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508">
                                            <p:txEl>
                                              <p:pRg st="1" end="1"/>
                                            </p:txEl>
                                          </p:spTgt>
                                        </p:tgtEl>
                                        <p:attrNameLst>
                                          <p:attrName>style.visibility</p:attrName>
                                        </p:attrNameLst>
                                      </p:cBhvr>
                                      <p:to>
                                        <p:strVal val="visible"/>
                                      </p:to>
                                    </p:set>
                                    <p:animEffect transition="in" filter="wipe(down)">
                                      <p:cBhvr>
                                        <p:cTn id="25" dur="580">
                                          <p:stCondLst>
                                            <p:cond delay="0"/>
                                          </p:stCondLst>
                                        </p:cTn>
                                        <p:tgtEl>
                                          <p:spTgt spid="508">
                                            <p:txEl>
                                              <p:pRg st="1" end="1"/>
                                            </p:txEl>
                                          </p:spTgt>
                                        </p:tgtEl>
                                      </p:cBhvr>
                                    </p:animEffect>
                                    <p:anim calcmode="lin" valueType="num">
                                      <p:cBhvr>
                                        <p:cTn id="26" dur="1822" tmFilter="0,0; 0.14,0.36; 0.43,0.73; 0.71,0.91; 1.0,1.0">
                                          <p:stCondLst>
                                            <p:cond delay="0"/>
                                          </p:stCondLst>
                                        </p:cTn>
                                        <p:tgtEl>
                                          <p:spTgt spid="508">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08">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08">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08">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08">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508">
                                            <p:txEl>
                                              <p:pRg st="1" end="1"/>
                                            </p:txEl>
                                          </p:spTgt>
                                        </p:tgtEl>
                                      </p:cBhvr>
                                      <p:to x="100000" y="60000"/>
                                    </p:animScale>
                                    <p:animScale>
                                      <p:cBhvr>
                                        <p:cTn id="32" dur="166" decel="50000">
                                          <p:stCondLst>
                                            <p:cond delay="676"/>
                                          </p:stCondLst>
                                        </p:cTn>
                                        <p:tgtEl>
                                          <p:spTgt spid="508">
                                            <p:txEl>
                                              <p:pRg st="1" end="1"/>
                                            </p:txEl>
                                          </p:spTgt>
                                        </p:tgtEl>
                                      </p:cBhvr>
                                      <p:to x="100000" y="100000"/>
                                    </p:animScale>
                                    <p:animScale>
                                      <p:cBhvr>
                                        <p:cTn id="33" dur="26">
                                          <p:stCondLst>
                                            <p:cond delay="1312"/>
                                          </p:stCondLst>
                                        </p:cTn>
                                        <p:tgtEl>
                                          <p:spTgt spid="508">
                                            <p:txEl>
                                              <p:pRg st="1" end="1"/>
                                            </p:txEl>
                                          </p:spTgt>
                                        </p:tgtEl>
                                      </p:cBhvr>
                                      <p:to x="100000" y="80000"/>
                                    </p:animScale>
                                    <p:animScale>
                                      <p:cBhvr>
                                        <p:cTn id="34" dur="166" decel="50000">
                                          <p:stCondLst>
                                            <p:cond delay="1338"/>
                                          </p:stCondLst>
                                        </p:cTn>
                                        <p:tgtEl>
                                          <p:spTgt spid="508">
                                            <p:txEl>
                                              <p:pRg st="1" end="1"/>
                                            </p:txEl>
                                          </p:spTgt>
                                        </p:tgtEl>
                                      </p:cBhvr>
                                      <p:to x="100000" y="100000"/>
                                    </p:animScale>
                                    <p:animScale>
                                      <p:cBhvr>
                                        <p:cTn id="35" dur="26">
                                          <p:stCondLst>
                                            <p:cond delay="1642"/>
                                          </p:stCondLst>
                                        </p:cTn>
                                        <p:tgtEl>
                                          <p:spTgt spid="508">
                                            <p:txEl>
                                              <p:pRg st="1" end="1"/>
                                            </p:txEl>
                                          </p:spTgt>
                                        </p:tgtEl>
                                      </p:cBhvr>
                                      <p:to x="100000" y="90000"/>
                                    </p:animScale>
                                    <p:animScale>
                                      <p:cBhvr>
                                        <p:cTn id="36" dur="166" decel="50000">
                                          <p:stCondLst>
                                            <p:cond delay="1668"/>
                                          </p:stCondLst>
                                        </p:cTn>
                                        <p:tgtEl>
                                          <p:spTgt spid="508">
                                            <p:txEl>
                                              <p:pRg st="1" end="1"/>
                                            </p:txEl>
                                          </p:spTgt>
                                        </p:tgtEl>
                                      </p:cBhvr>
                                      <p:to x="100000" y="100000"/>
                                    </p:animScale>
                                    <p:animScale>
                                      <p:cBhvr>
                                        <p:cTn id="37" dur="26">
                                          <p:stCondLst>
                                            <p:cond delay="1808"/>
                                          </p:stCondLst>
                                        </p:cTn>
                                        <p:tgtEl>
                                          <p:spTgt spid="508">
                                            <p:txEl>
                                              <p:pRg st="1" end="1"/>
                                            </p:txEl>
                                          </p:spTgt>
                                        </p:tgtEl>
                                      </p:cBhvr>
                                      <p:to x="100000" y="95000"/>
                                    </p:animScale>
                                    <p:animScale>
                                      <p:cBhvr>
                                        <p:cTn id="38" dur="166" decel="50000">
                                          <p:stCondLst>
                                            <p:cond delay="1834"/>
                                          </p:stCondLst>
                                        </p:cTn>
                                        <p:tgtEl>
                                          <p:spTgt spid="508">
                                            <p:txEl>
                                              <p:pRg st="1" end="1"/>
                                            </p:txEl>
                                          </p:spTgt>
                                        </p:tgtEl>
                                      </p:cBhvr>
                                      <p:to x="100000" y="100000"/>
                                    </p:animScale>
                                  </p:childTnLst>
                                </p:cTn>
                              </p:par>
                              <p:par>
                                <p:cTn id="39" presetID="26" presetClass="entr" presetSubtype="0" fill="hold" grpId="0" nodeType="withEffect">
                                  <p:stCondLst>
                                    <p:cond delay="0"/>
                                  </p:stCondLst>
                                  <p:childTnLst>
                                    <p:set>
                                      <p:cBhvr>
                                        <p:cTn id="40" dur="1" fill="hold">
                                          <p:stCondLst>
                                            <p:cond delay="0"/>
                                          </p:stCondLst>
                                        </p:cTn>
                                        <p:tgtEl>
                                          <p:spTgt spid="509"/>
                                        </p:tgtEl>
                                        <p:attrNameLst>
                                          <p:attrName>style.visibility</p:attrName>
                                        </p:attrNameLst>
                                      </p:cBhvr>
                                      <p:to>
                                        <p:strVal val="visible"/>
                                      </p:to>
                                    </p:set>
                                    <p:animEffect transition="in" filter="wipe(down)">
                                      <p:cBhvr>
                                        <p:cTn id="41" dur="580">
                                          <p:stCondLst>
                                            <p:cond delay="0"/>
                                          </p:stCondLst>
                                        </p:cTn>
                                        <p:tgtEl>
                                          <p:spTgt spid="509"/>
                                        </p:tgtEl>
                                      </p:cBhvr>
                                    </p:animEffect>
                                    <p:anim calcmode="lin" valueType="num">
                                      <p:cBhvr>
                                        <p:cTn id="42" dur="1822" tmFilter="0,0; 0.14,0.36; 0.43,0.73; 0.71,0.91; 1.0,1.0">
                                          <p:stCondLst>
                                            <p:cond delay="0"/>
                                          </p:stCondLst>
                                        </p:cTn>
                                        <p:tgtEl>
                                          <p:spTgt spid="509"/>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509"/>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509"/>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509"/>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509"/>
                                        </p:tgtEl>
                                        <p:attrNameLst>
                                          <p:attrName>ppt_y</p:attrName>
                                        </p:attrNameLst>
                                      </p:cBhvr>
                                      <p:tavLst>
                                        <p:tav tm="0" fmla="#ppt_y-sin(pi*$)/81">
                                          <p:val>
                                            <p:fltVal val="0"/>
                                          </p:val>
                                        </p:tav>
                                        <p:tav tm="100000">
                                          <p:val>
                                            <p:fltVal val="1"/>
                                          </p:val>
                                        </p:tav>
                                      </p:tavLst>
                                    </p:anim>
                                    <p:animScale>
                                      <p:cBhvr>
                                        <p:cTn id="47" dur="26">
                                          <p:stCondLst>
                                            <p:cond delay="650"/>
                                          </p:stCondLst>
                                        </p:cTn>
                                        <p:tgtEl>
                                          <p:spTgt spid="509"/>
                                        </p:tgtEl>
                                      </p:cBhvr>
                                      <p:to x="100000" y="60000"/>
                                    </p:animScale>
                                    <p:animScale>
                                      <p:cBhvr>
                                        <p:cTn id="48" dur="166" decel="50000">
                                          <p:stCondLst>
                                            <p:cond delay="676"/>
                                          </p:stCondLst>
                                        </p:cTn>
                                        <p:tgtEl>
                                          <p:spTgt spid="509"/>
                                        </p:tgtEl>
                                      </p:cBhvr>
                                      <p:to x="100000" y="100000"/>
                                    </p:animScale>
                                    <p:animScale>
                                      <p:cBhvr>
                                        <p:cTn id="49" dur="26">
                                          <p:stCondLst>
                                            <p:cond delay="1312"/>
                                          </p:stCondLst>
                                        </p:cTn>
                                        <p:tgtEl>
                                          <p:spTgt spid="509"/>
                                        </p:tgtEl>
                                      </p:cBhvr>
                                      <p:to x="100000" y="80000"/>
                                    </p:animScale>
                                    <p:animScale>
                                      <p:cBhvr>
                                        <p:cTn id="50" dur="166" decel="50000">
                                          <p:stCondLst>
                                            <p:cond delay="1338"/>
                                          </p:stCondLst>
                                        </p:cTn>
                                        <p:tgtEl>
                                          <p:spTgt spid="509"/>
                                        </p:tgtEl>
                                      </p:cBhvr>
                                      <p:to x="100000" y="100000"/>
                                    </p:animScale>
                                    <p:animScale>
                                      <p:cBhvr>
                                        <p:cTn id="51" dur="26">
                                          <p:stCondLst>
                                            <p:cond delay="1642"/>
                                          </p:stCondLst>
                                        </p:cTn>
                                        <p:tgtEl>
                                          <p:spTgt spid="509"/>
                                        </p:tgtEl>
                                      </p:cBhvr>
                                      <p:to x="100000" y="90000"/>
                                    </p:animScale>
                                    <p:animScale>
                                      <p:cBhvr>
                                        <p:cTn id="52" dur="166" decel="50000">
                                          <p:stCondLst>
                                            <p:cond delay="1668"/>
                                          </p:stCondLst>
                                        </p:cTn>
                                        <p:tgtEl>
                                          <p:spTgt spid="509"/>
                                        </p:tgtEl>
                                      </p:cBhvr>
                                      <p:to x="100000" y="100000"/>
                                    </p:animScale>
                                    <p:animScale>
                                      <p:cBhvr>
                                        <p:cTn id="53" dur="26">
                                          <p:stCondLst>
                                            <p:cond delay="1808"/>
                                          </p:stCondLst>
                                        </p:cTn>
                                        <p:tgtEl>
                                          <p:spTgt spid="509"/>
                                        </p:tgtEl>
                                      </p:cBhvr>
                                      <p:to x="100000" y="95000"/>
                                    </p:animScale>
                                    <p:animScale>
                                      <p:cBhvr>
                                        <p:cTn id="54" dur="166" decel="50000">
                                          <p:stCondLst>
                                            <p:cond delay="1834"/>
                                          </p:stCondLst>
                                        </p:cTn>
                                        <p:tgtEl>
                                          <p:spTgt spid="509"/>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510"/>
                                        </p:tgtEl>
                                        <p:attrNameLst>
                                          <p:attrName>style.visibility</p:attrName>
                                        </p:attrNameLst>
                                      </p:cBhvr>
                                      <p:to>
                                        <p:strVal val="visible"/>
                                      </p:to>
                                    </p:set>
                                    <p:animEffect transition="in" filter="wipe(down)">
                                      <p:cBhvr>
                                        <p:cTn id="57" dur="580">
                                          <p:stCondLst>
                                            <p:cond delay="0"/>
                                          </p:stCondLst>
                                        </p:cTn>
                                        <p:tgtEl>
                                          <p:spTgt spid="510"/>
                                        </p:tgtEl>
                                      </p:cBhvr>
                                    </p:animEffect>
                                    <p:anim calcmode="lin" valueType="num">
                                      <p:cBhvr>
                                        <p:cTn id="58" dur="1822" tmFilter="0,0; 0.14,0.36; 0.43,0.73; 0.71,0.91; 1.0,1.0">
                                          <p:stCondLst>
                                            <p:cond delay="0"/>
                                          </p:stCondLst>
                                        </p:cTn>
                                        <p:tgtEl>
                                          <p:spTgt spid="510"/>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510"/>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510"/>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510"/>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510"/>
                                        </p:tgtEl>
                                        <p:attrNameLst>
                                          <p:attrName>ppt_y</p:attrName>
                                        </p:attrNameLst>
                                      </p:cBhvr>
                                      <p:tavLst>
                                        <p:tav tm="0" fmla="#ppt_y-sin(pi*$)/81">
                                          <p:val>
                                            <p:fltVal val="0"/>
                                          </p:val>
                                        </p:tav>
                                        <p:tav tm="100000">
                                          <p:val>
                                            <p:fltVal val="1"/>
                                          </p:val>
                                        </p:tav>
                                      </p:tavLst>
                                    </p:anim>
                                    <p:animScale>
                                      <p:cBhvr>
                                        <p:cTn id="63" dur="26">
                                          <p:stCondLst>
                                            <p:cond delay="650"/>
                                          </p:stCondLst>
                                        </p:cTn>
                                        <p:tgtEl>
                                          <p:spTgt spid="510"/>
                                        </p:tgtEl>
                                      </p:cBhvr>
                                      <p:to x="100000" y="60000"/>
                                    </p:animScale>
                                    <p:animScale>
                                      <p:cBhvr>
                                        <p:cTn id="64" dur="166" decel="50000">
                                          <p:stCondLst>
                                            <p:cond delay="676"/>
                                          </p:stCondLst>
                                        </p:cTn>
                                        <p:tgtEl>
                                          <p:spTgt spid="510"/>
                                        </p:tgtEl>
                                      </p:cBhvr>
                                      <p:to x="100000" y="100000"/>
                                    </p:animScale>
                                    <p:animScale>
                                      <p:cBhvr>
                                        <p:cTn id="65" dur="26">
                                          <p:stCondLst>
                                            <p:cond delay="1312"/>
                                          </p:stCondLst>
                                        </p:cTn>
                                        <p:tgtEl>
                                          <p:spTgt spid="510"/>
                                        </p:tgtEl>
                                      </p:cBhvr>
                                      <p:to x="100000" y="80000"/>
                                    </p:animScale>
                                    <p:animScale>
                                      <p:cBhvr>
                                        <p:cTn id="66" dur="166" decel="50000">
                                          <p:stCondLst>
                                            <p:cond delay="1338"/>
                                          </p:stCondLst>
                                        </p:cTn>
                                        <p:tgtEl>
                                          <p:spTgt spid="510"/>
                                        </p:tgtEl>
                                      </p:cBhvr>
                                      <p:to x="100000" y="100000"/>
                                    </p:animScale>
                                    <p:animScale>
                                      <p:cBhvr>
                                        <p:cTn id="67" dur="26">
                                          <p:stCondLst>
                                            <p:cond delay="1642"/>
                                          </p:stCondLst>
                                        </p:cTn>
                                        <p:tgtEl>
                                          <p:spTgt spid="510"/>
                                        </p:tgtEl>
                                      </p:cBhvr>
                                      <p:to x="100000" y="90000"/>
                                    </p:animScale>
                                    <p:animScale>
                                      <p:cBhvr>
                                        <p:cTn id="68" dur="166" decel="50000">
                                          <p:stCondLst>
                                            <p:cond delay="1668"/>
                                          </p:stCondLst>
                                        </p:cTn>
                                        <p:tgtEl>
                                          <p:spTgt spid="510"/>
                                        </p:tgtEl>
                                      </p:cBhvr>
                                      <p:to x="100000" y="100000"/>
                                    </p:animScale>
                                    <p:animScale>
                                      <p:cBhvr>
                                        <p:cTn id="69" dur="26">
                                          <p:stCondLst>
                                            <p:cond delay="1808"/>
                                          </p:stCondLst>
                                        </p:cTn>
                                        <p:tgtEl>
                                          <p:spTgt spid="510"/>
                                        </p:tgtEl>
                                      </p:cBhvr>
                                      <p:to x="100000" y="95000"/>
                                    </p:animScale>
                                    <p:animScale>
                                      <p:cBhvr>
                                        <p:cTn id="70" dur="166" decel="50000">
                                          <p:stCondLst>
                                            <p:cond delay="1834"/>
                                          </p:stCondLst>
                                        </p:cTn>
                                        <p:tgtEl>
                                          <p:spTgt spid="5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0" build="p"/>
      <p:bldP spid="50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9"/>
          <p:cNvSpPr txBox="1">
            <a:spLocks noGrp="1"/>
          </p:cNvSpPr>
          <p:nvPr>
            <p:ph type="title"/>
          </p:nvPr>
        </p:nvSpPr>
        <p:spPr>
          <a:xfrm>
            <a:off x="4313488" y="1335850"/>
            <a:ext cx="39381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BIOS</a:t>
            </a:r>
            <a:endParaRPr dirty="0"/>
          </a:p>
        </p:txBody>
      </p:sp>
      <p:sp>
        <p:nvSpPr>
          <p:cNvPr id="436" name="Google Shape;436;p49"/>
          <p:cNvSpPr txBox="1">
            <a:spLocks noGrp="1"/>
          </p:cNvSpPr>
          <p:nvPr>
            <p:ph type="subTitle" idx="1"/>
          </p:nvPr>
        </p:nvSpPr>
        <p:spPr>
          <a:xfrm>
            <a:off x="3867282" y="2271860"/>
            <a:ext cx="5010018" cy="2037250"/>
          </a:xfrm>
          <a:prstGeom prst="rect">
            <a:avLst/>
          </a:prstGeom>
        </p:spPr>
        <p:txBody>
          <a:bodyPr spcFirstLastPara="1" wrap="square" lIns="91425" tIns="91425" rIns="91425" bIns="91425" anchor="t" anchorCtr="0">
            <a:noAutofit/>
          </a:bodyPr>
          <a:lstStyle/>
          <a:p>
            <a:pPr algn="l"/>
            <a:r>
              <a:rPr lang="vi-VN" sz="1800" dirty="0">
                <a:solidFill>
                  <a:schemeClr val="bg1"/>
                </a:solidFill>
                <a:latin typeface="Cormorant Infant SemiBold" panose="00000700000000000000" pitchFamily="2" charset="0"/>
              </a:rPr>
              <a:t>- </a:t>
            </a:r>
            <a:r>
              <a:rPr lang="vi-VN" sz="1800" b="0" dirty="0">
                <a:solidFill>
                  <a:schemeClr val="bg1"/>
                </a:solidFill>
                <a:effectLst/>
                <a:latin typeface="Cormorant Infant SemiBold" panose="00000700000000000000" pitchFamily="2" charset="0"/>
              </a:rPr>
              <a:t>Là thiết bị </a:t>
            </a:r>
            <a:r>
              <a:rPr lang="vi-VN" sz="1800" b="1" dirty="0">
                <a:solidFill>
                  <a:schemeClr val="bg1"/>
                </a:solidFill>
                <a:effectLst/>
                <a:latin typeface="Cormorant Infant SemiBold" panose="00000700000000000000" pitchFamily="2" charset="0"/>
              </a:rPr>
              <a:t>vào</a:t>
            </a:r>
            <a:r>
              <a:rPr lang="vi-VN" sz="1800" b="0" dirty="0">
                <a:solidFill>
                  <a:schemeClr val="bg1"/>
                </a:solidFill>
                <a:effectLst/>
                <a:latin typeface="Cormorant Infant SemiBold" panose="00000700000000000000" pitchFamily="2" charset="0"/>
              </a:rPr>
              <a:t>/</a:t>
            </a:r>
            <a:r>
              <a:rPr lang="vi-VN" sz="1800" b="1" dirty="0">
                <a:solidFill>
                  <a:schemeClr val="bg1"/>
                </a:solidFill>
                <a:effectLst/>
                <a:latin typeface="Cormorant Infant SemiBold" panose="00000700000000000000" pitchFamily="2" charset="0"/>
              </a:rPr>
              <a:t>ra</a:t>
            </a:r>
            <a:r>
              <a:rPr lang="vi-VN" sz="1800" b="0" dirty="0">
                <a:solidFill>
                  <a:schemeClr val="bg1"/>
                </a:solidFill>
                <a:effectLst/>
                <a:latin typeface="Cormorant Infant SemiBold" panose="00000700000000000000" pitchFamily="2" charset="0"/>
              </a:rPr>
              <a:t> cơ sở quan trọng trong mỗi </a:t>
            </a:r>
          </a:p>
          <a:p>
            <a:pPr algn="l"/>
            <a:r>
              <a:rPr lang="vi-VN" sz="1800" b="0" dirty="0" err="1">
                <a:solidFill>
                  <a:schemeClr val="bg1"/>
                </a:solidFill>
                <a:effectLst/>
                <a:latin typeface="Cormorant Infant SemiBold" panose="00000700000000000000" pitchFamily="2" charset="0"/>
              </a:rPr>
              <a:t>Main</a:t>
            </a:r>
            <a:r>
              <a:rPr lang="vi-VN" sz="1800" b="0" dirty="0">
                <a:solidFill>
                  <a:schemeClr val="bg1"/>
                </a:solidFill>
                <a:effectLst/>
                <a:latin typeface="Cormorant Infant SemiBold" panose="00000700000000000000" pitchFamily="2" charset="0"/>
              </a:rPr>
              <a:t> Server, bởi chúng chứa đựng các </a:t>
            </a:r>
            <a:r>
              <a:rPr lang="vi-VN" sz="1800" b="1" dirty="0">
                <a:solidFill>
                  <a:schemeClr val="bg1"/>
                </a:solidFill>
                <a:effectLst/>
                <a:latin typeface="Cormorant Infant SemiBold" panose="00000700000000000000" pitchFamily="2" charset="0"/>
              </a:rPr>
              <a:t>thông số </a:t>
            </a:r>
          </a:p>
          <a:p>
            <a:pPr algn="l"/>
            <a:r>
              <a:rPr lang="vi-VN" sz="1800" b="1" dirty="0">
                <a:solidFill>
                  <a:schemeClr val="bg1"/>
                </a:solidFill>
                <a:effectLst/>
                <a:latin typeface="Cormorant Infant SemiBold" panose="00000700000000000000" pitchFamily="2" charset="0"/>
              </a:rPr>
              <a:t>làm việc</a:t>
            </a:r>
            <a:r>
              <a:rPr lang="vi-VN" sz="1800" b="0" dirty="0">
                <a:solidFill>
                  <a:schemeClr val="bg1"/>
                </a:solidFill>
                <a:effectLst/>
                <a:latin typeface="Cormorant Infant SemiBold" panose="00000700000000000000" pitchFamily="2" charset="0"/>
              </a:rPr>
              <a:t> của hệ thống. BIOS còn có thể hàn, gắn </a:t>
            </a:r>
          </a:p>
          <a:p>
            <a:pPr algn="l"/>
            <a:r>
              <a:rPr lang="vi-VN" sz="1800" b="0" dirty="0">
                <a:solidFill>
                  <a:schemeClr val="bg1"/>
                </a:solidFill>
                <a:effectLst/>
                <a:latin typeface="Cormorant Infant SemiBold" panose="00000700000000000000" pitchFamily="2" charset="0"/>
              </a:rPr>
              <a:t>thẳng trực tiếp vào </a:t>
            </a:r>
            <a:r>
              <a:rPr lang="vi-VN" sz="1800" b="0" dirty="0" err="1">
                <a:solidFill>
                  <a:schemeClr val="bg1"/>
                </a:solidFill>
                <a:effectLst/>
                <a:latin typeface="Cormorant Infant SemiBold" panose="00000700000000000000" pitchFamily="2" charset="0"/>
              </a:rPr>
              <a:t>Mainboard</a:t>
            </a:r>
            <a:r>
              <a:rPr lang="vi-VN" sz="1800" b="0" dirty="0">
                <a:solidFill>
                  <a:schemeClr val="bg1"/>
                </a:solidFill>
                <a:effectLst/>
                <a:latin typeface="Cormorant Infant SemiBold" panose="00000700000000000000" pitchFamily="2" charset="0"/>
              </a:rPr>
              <a:t> nhằm hạn chế diện </a:t>
            </a:r>
          </a:p>
          <a:p>
            <a:pPr algn="l"/>
            <a:r>
              <a:rPr lang="vi-VN" sz="1800" b="0" dirty="0">
                <a:solidFill>
                  <a:schemeClr val="bg1"/>
                </a:solidFill>
                <a:effectLst/>
                <a:latin typeface="Cormorant Infant SemiBold" panose="00000700000000000000" pitchFamily="2" charset="0"/>
              </a:rPr>
              <a:t>tích của máy tính.</a:t>
            </a:r>
          </a:p>
        </p:txBody>
      </p:sp>
      <p:pic>
        <p:nvPicPr>
          <p:cNvPr id="5" name="Chỗ dành sẵn cho Hình ảnh 4">
            <a:extLst>
              <a:ext uri="{FF2B5EF4-FFF2-40B4-BE49-F238E27FC236}">
                <a16:creationId xmlns:a16="http://schemas.microsoft.com/office/drawing/2014/main" id="{EAC3BB62-5FAF-B9EB-301D-A2691B27089B}"/>
              </a:ext>
            </a:extLst>
          </p:cNvPr>
          <p:cNvPicPr>
            <a:picLocks noGrp="1" noChangeAspect="1"/>
          </p:cNvPicPr>
          <p:nvPr>
            <p:ph type="pic" idx="2"/>
          </p:nvPr>
        </p:nvPicPr>
        <p:blipFill>
          <a:blip r:embed="rId3"/>
          <a:srcRect l="14230" r="14230"/>
          <a:stretch>
            <a:fillRect/>
          </a:stretch>
        </p:blipFill>
        <p:spPr>
          <a:xfrm>
            <a:off x="107553" y="917605"/>
            <a:ext cx="3290967" cy="270851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36388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p:bldP spid="43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3"/>
          <p:cNvSpPr txBox="1">
            <a:spLocks noGrp="1"/>
          </p:cNvSpPr>
          <p:nvPr>
            <p:ph type="body" idx="1"/>
          </p:nvPr>
        </p:nvSpPr>
        <p:spPr>
          <a:xfrm>
            <a:off x="289561" y="1559100"/>
            <a:ext cx="4282440" cy="2426160"/>
          </a:xfrm>
          <a:prstGeom prst="rect">
            <a:avLst/>
          </a:prstGeom>
        </p:spPr>
        <p:txBody>
          <a:bodyPr spcFirstLastPara="1" wrap="square" lIns="91425" tIns="91425" rIns="91425" bIns="91425" anchor="t" anchorCtr="0">
            <a:noAutofit/>
          </a:bodyPr>
          <a:lstStyle/>
          <a:p>
            <a:pPr marL="133350" indent="0" algn="l">
              <a:buNone/>
            </a:pPr>
            <a:r>
              <a:rPr lang="vi-VN" sz="1800" i="1" dirty="0">
                <a:solidFill>
                  <a:schemeClr val="bg1"/>
                </a:solidFill>
                <a:latin typeface="Cormorant Infant SemiBold" panose="00000700000000000000" pitchFamily="2" charset="0"/>
              </a:rPr>
              <a:t>- </a:t>
            </a:r>
            <a:r>
              <a:rPr lang="vi-VN" sz="1800" b="0" i="1" dirty="0">
                <a:solidFill>
                  <a:schemeClr val="bg1"/>
                </a:solidFill>
                <a:effectLst/>
                <a:latin typeface="Helvetica Neue"/>
              </a:rPr>
              <a:t>CPU còn gọi là bộ xử lý trung tâm. CPU đóng vai trò như não bộ, một trong những phần tử cốt lõi nhất của máy vi tính.</a:t>
            </a:r>
          </a:p>
          <a:p>
            <a:pPr marL="133350" indent="0" algn="l">
              <a:buNone/>
            </a:pPr>
            <a:r>
              <a:rPr lang="vi-VN" sz="1800" i="1" dirty="0">
                <a:solidFill>
                  <a:schemeClr val="bg1"/>
                </a:solidFill>
                <a:latin typeface="Helvetica Neue"/>
              </a:rPr>
              <a:t>- </a:t>
            </a:r>
            <a:r>
              <a:rPr lang="vi-VN" sz="1800" b="0" i="1" dirty="0">
                <a:solidFill>
                  <a:schemeClr val="bg1"/>
                </a:solidFill>
                <a:effectLst/>
                <a:latin typeface="Helvetica Neue"/>
              </a:rPr>
              <a:t>Tại CPU, mọi thông tin, thao tác và dữ liệu nhập vào máy tính sẽ được tính toán kỹ lưỡng để đưa ra lệnh điều khiển vận hành và xử lý mọi yêu cầu của máy tính.</a:t>
            </a:r>
          </a:p>
          <a:p>
            <a:pPr marL="133350" indent="0">
              <a:buNone/>
            </a:pPr>
            <a:br>
              <a:rPr lang="vi-VN" dirty="0"/>
            </a:br>
            <a:endParaRPr dirty="0"/>
          </a:p>
        </p:txBody>
      </p:sp>
      <p:sp>
        <p:nvSpPr>
          <p:cNvPr id="509" name="Google Shape;509;p53"/>
          <p:cNvSpPr txBox="1">
            <a:spLocks noGrp="1"/>
          </p:cNvSpPr>
          <p:nvPr>
            <p:ph type="title"/>
          </p:nvPr>
        </p:nvSpPr>
        <p:spPr>
          <a:xfrm>
            <a:off x="821170" y="93186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CPU</a:t>
            </a:r>
            <a:endParaRPr dirty="0"/>
          </a:p>
        </p:txBody>
      </p:sp>
      <p:pic>
        <p:nvPicPr>
          <p:cNvPr id="510" name="Google Shape;510;p53"/>
          <p:cNvPicPr preferRelativeResize="0">
            <a:picLocks noGrp="1"/>
          </p:cNvPicPr>
          <p:nvPr>
            <p:ph type="pic" idx="2"/>
          </p:nvPr>
        </p:nvPicPr>
        <p:blipFill>
          <a:blip r:embed="rId3"/>
          <a:srcRect l="14957" r="14957"/>
          <a:stretch/>
        </p:blipFill>
        <p:spPr>
          <a:xfrm>
            <a:off x="4853941" y="1345529"/>
            <a:ext cx="3279604" cy="2866110"/>
          </a:xfrm>
          <a:prstGeom prst="roundRect">
            <a:avLst>
              <a:gd name="adj" fmla="val 10189"/>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409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08">
                                            <p:txEl>
                                              <p:pRg st="0" end="0"/>
                                            </p:txEl>
                                          </p:spTgt>
                                        </p:tgtEl>
                                        <p:attrNameLst>
                                          <p:attrName>style.visibility</p:attrName>
                                        </p:attrNameLst>
                                      </p:cBhvr>
                                      <p:to>
                                        <p:strVal val="visible"/>
                                      </p:to>
                                    </p:set>
                                    <p:animEffect transition="in" filter="randombar(horizontal)">
                                      <p:cBhvr>
                                        <p:cTn id="7" dur="500"/>
                                        <p:tgtEl>
                                          <p:spTgt spid="5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08">
                                            <p:txEl>
                                              <p:pRg st="1" end="1"/>
                                            </p:txEl>
                                          </p:spTgt>
                                        </p:tgtEl>
                                        <p:attrNameLst>
                                          <p:attrName>style.visibility</p:attrName>
                                        </p:attrNameLst>
                                      </p:cBhvr>
                                      <p:to>
                                        <p:strVal val="visible"/>
                                      </p:to>
                                    </p:set>
                                    <p:animEffect transition="in" filter="randombar(horizontal)">
                                      <p:cBhvr>
                                        <p:cTn id="12" dur="500"/>
                                        <p:tgtEl>
                                          <p:spTgt spid="50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08">
                                            <p:txEl>
                                              <p:pRg st="2" end="2"/>
                                            </p:txEl>
                                          </p:spTgt>
                                        </p:tgtEl>
                                        <p:attrNameLst>
                                          <p:attrName>style.visibility</p:attrName>
                                        </p:attrNameLst>
                                      </p:cBhvr>
                                      <p:to>
                                        <p:strVal val="visible"/>
                                      </p:to>
                                    </p:set>
                                    <p:animEffect transition="in" filter="randombar(horizontal)">
                                      <p:cBhvr>
                                        <p:cTn id="17" dur="500"/>
                                        <p:tgtEl>
                                          <p:spTgt spid="508">
                                            <p:txEl>
                                              <p:pRg st="2" end="2"/>
                                            </p:txEl>
                                          </p:spTgt>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509"/>
                                        </p:tgtEl>
                                        <p:attrNameLst>
                                          <p:attrName>style.visibility</p:attrName>
                                        </p:attrNameLst>
                                      </p:cBhvr>
                                      <p:to>
                                        <p:strVal val="visible"/>
                                      </p:to>
                                    </p:set>
                                    <p:animEffect transition="in" filter="randombar(horizontal)">
                                      <p:cBhvr>
                                        <p:cTn id="20" dur="500"/>
                                        <p:tgtEl>
                                          <p:spTgt spid="509"/>
                                        </p:tgtEl>
                                      </p:cBhvr>
                                    </p:animEffect>
                                  </p:childTnLst>
                                </p:cTn>
                              </p:par>
                              <p:par>
                                <p:cTn id="21" presetID="14" presetClass="entr" presetSubtype="10" fill="hold" nodeType="withEffect">
                                  <p:stCondLst>
                                    <p:cond delay="0"/>
                                  </p:stCondLst>
                                  <p:childTnLst>
                                    <p:set>
                                      <p:cBhvr>
                                        <p:cTn id="22" dur="1" fill="hold">
                                          <p:stCondLst>
                                            <p:cond delay="0"/>
                                          </p:stCondLst>
                                        </p:cTn>
                                        <p:tgtEl>
                                          <p:spTgt spid="510"/>
                                        </p:tgtEl>
                                        <p:attrNameLst>
                                          <p:attrName>style.visibility</p:attrName>
                                        </p:attrNameLst>
                                      </p:cBhvr>
                                      <p:to>
                                        <p:strVal val="visible"/>
                                      </p:to>
                                    </p:set>
                                    <p:animEffect transition="in" filter="randombar(horizontal)">
                                      <p:cBhvr>
                                        <p:cTn id="23" dur="500"/>
                                        <p:tgtEl>
                                          <p:spTgt spid="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0" build="p"/>
      <p:bldP spid="50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9"/>
          <p:cNvSpPr txBox="1">
            <a:spLocks noGrp="1"/>
          </p:cNvSpPr>
          <p:nvPr>
            <p:ph type="title"/>
          </p:nvPr>
        </p:nvSpPr>
        <p:spPr>
          <a:xfrm>
            <a:off x="4313488" y="1335850"/>
            <a:ext cx="39381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Khe cắm PCI</a:t>
            </a:r>
            <a:endParaRPr dirty="0"/>
          </a:p>
        </p:txBody>
      </p:sp>
      <p:sp>
        <p:nvSpPr>
          <p:cNvPr id="436" name="Google Shape;436;p49"/>
          <p:cNvSpPr txBox="1">
            <a:spLocks noGrp="1"/>
          </p:cNvSpPr>
          <p:nvPr>
            <p:ph type="subTitle" idx="1"/>
          </p:nvPr>
        </p:nvSpPr>
        <p:spPr>
          <a:xfrm>
            <a:off x="3596640" y="2271860"/>
            <a:ext cx="4907280" cy="2037250"/>
          </a:xfrm>
          <a:prstGeom prst="rect">
            <a:avLst/>
          </a:prstGeom>
        </p:spPr>
        <p:txBody>
          <a:bodyPr spcFirstLastPara="1" wrap="square" lIns="91425" tIns="91425" rIns="91425" bIns="91425" anchor="t" anchorCtr="0">
            <a:noAutofit/>
          </a:bodyPr>
          <a:lstStyle/>
          <a:p>
            <a:pPr marL="114300" indent="0" algn="l"/>
            <a:r>
              <a:rPr lang="vi-VN" sz="2000" b="0" i="1" dirty="0">
                <a:solidFill>
                  <a:schemeClr val="bg1"/>
                </a:solidFill>
                <a:effectLst/>
                <a:latin typeface="Helvetica Neue"/>
              </a:rPr>
              <a:t>- Khe cắm PCI viết tắt của cụm từ</a:t>
            </a:r>
          </a:p>
          <a:p>
            <a:pPr marL="114300" indent="0" algn="l"/>
            <a:r>
              <a:rPr lang="vi-VN" sz="2000" b="0" i="1" dirty="0">
                <a:solidFill>
                  <a:schemeClr val="bg1"/>
                </a:solidFill>
                <a:effectLst/>
                <a:latin typeface="Helvetica Neue"/>
              </a:rPr>
              <a:t>"</a:t>
            </a:r>
            <a:r>
              <a:rPr lang="vi-VN" sz="2000" b="1" i="1" dirty="0" err="1">
                <a:solidFill>
                  <a:schemeClr val="bg1"/>
                </a:solidFill>
                <a:effectLst/>
                <a:latin typeface="Helvetica Neue"/>
              </a:rPr>
              <a:t>Peripheral</a:t>
            </a:r>
            <a:r>
              <a:rPr lang="vi-VN" sz="2000" b="1" i="1" dirty="0">
                <a:solidFill>
                  <a:schemeClr val="bg1"/>
                </a:solidFill>
                <a:effectLst/>
                <a:latin typeface="Helvetica Neue"/>
              </a:rPr>
              <a:t> </a:t>
            </a:r>
            <a:r>
              <a:rPr lang="vi-VN" sz="2000" b="1" i="1" dirty="0" err="1">
                <a:solidFill>
                  <a:schemeClr val="bg1"/>
                </a:solidFill>
                <a:effectLst/>
                <a:latin typeface="Helvetica Neue"/>
              </a:rPr>
              <a:t>Component</a:t>
            </a:r>
            <a:r>
              <a:rPr lang="vi-VN" sz="2000" b="1" i="1" dirty="0">
                <a:solidFill>
                  <a:schemeClr val="bg1"/>
                </a:solidFill>
                <a:effectLst/>
                <a:latin typeface="Helvetica Neue"/>
              </a:rPr>
              <a:t> </a:t>
            </a:r>
            <a:r>
              <a:rPr lang="vi-VN" sz="2000" b="1" i="1" dirty="0" err="1">
                <a:solidFill>
                  <a:schemeClr val="bg1"/>
                </a:solidFill>
                <a:effectLst/>
                <a:latin typeface="Helvetica Neue"/>
              </a:rPr>
              <a:t>Interconnect</a:t>
            </a:r>
            <a:r>
              <a:rPr lang="vi-VN" sz="2000" b="0" i="1" dirty="0">
                <a:solidFill>
                  <a:schemeClr val="bg1"/>
                </a:solidFill>
                <a:effectLst/>
                <a:latin typeface="Helvetica Neue"/>
              </a:rPr>
              <a:t>" là khái niệm để chỉ chuẩn giao tiếp giữa các linh kiện phần cứng máy tính với nhau.</a:t>
            </a:r>
            <a:endParaRPr lang="vi-VN" sz="1800" b="0" i="1" dirty="0">
              <a:solidFill>
                <a:schemeClr val="bg1"/>
              </a:solidFill>
              <a:effectLst/>
              <a:latin typeface="Cormorant Infant SemiBold" panose="00000700000000000000" pitchFamily="2" charset="0"/>
            </a:endParaRPr>
          </a:p>
        </p:txBody>
      </p:sp>
      <p:pic>
        <p:nvPicPr>
          <p:cNvPr id="5" name="Chỗ dành sẵn cho Hình ảnh 4">
            <a:extLst>
              <a:ext uri="{FF2B5EF4-FFF2-40B4-BE49-F238E27FC236}">
                <a16:creationId xmlns:a16="http://schemas.microsoft.com/office/drawing/2014/main" id="{EAC3BB62-5FAF-B9EB-301D-A2691B27089B}"/>
              </a:ext>
            </a:extLst>
          </p:cNvPr>
          <p:cNvPicPr>
            <a:picLocks noGrp="1" noChangeAspect="1"/>
          </p:cNvPicPr>
          <p:nvPr>
            <p:ph type="pic" idx="2"/>
          </p:nvPr>
        </p:nvPicPr>
        <p:blipFill>
          <a:blip r:embed="rId3"/>
          <a:srcRect l="12789" r="12789"/>
          <a:stretch/>
        </p:blipFill>
        <p:spPr>
          <a:xfrm>
            <a:off x="107553" y="917605"/>
            <a:ext cx="3290967" cy="270851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15066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35"/>
                                        </p:tgtEl>
                                        <p:attrNameLst>
                                          <p:attrName>style.visibility</p:attrName>
                                        </p:attrNameLst>
                                      </p:cBhvr>
                                      <p:to>
                                        <p:strVal val="visible"/>
                                      </p:to>
                                    </p:set>
                                    <p:anim calcmode="lin" valueType="num">
                                      <p:cBhvr>
                                        <p:cTn id="7" dur="1000" fill="hold"/>
                                        <p:tgtEl>
                                          <p:spTgt spid="435"/>
                                        </p:tgtEl>
                                        <p:attrNameLst>
                                          <p:attrName>ppt_w</p:attrName>
                                        </p:attrNameLst>
                                      </p:cBhvr>
                                      <p:tavLst>
                                        <p:tav tm="0">
                                          <p:val>
                                            <p:fltVal val="0"/>
                                          </p:val>
                                        </p:tav>
                                        <p:tav tm="100000">
                                          <p:val>
                                            <p:strVal val="#ppt_w"/>
                                          </p:val>
                                        </p:tav>
                                      </p:tavLst>
                                    </p:anim>
                                    <p:anim calcmode="lin" valueType="num">
                                      <p:cBhvr>
                                        <p:cTn id="8" dur="1000" fill="hold"/>
                                        <p:tgtEl>
                                          <p:spTgt spid="435"/>
                                        </p:tgtEl>
                                        <p:attrNameLst>
                                          <p:attrName>ppt_h</p:attrName>
                                        </p:attrNameLst>
                                      </p:cBhvr>
                                      <p:tavLst>
                                        <p:tav tm="0">
                                          <p:val>
                                            <p:fltVal val="0"/>
                                          </p:val>
                                        </p:tav>
                                        <p:tav tm="100000">
                                          <p:val>
                                            <p:strVal val="#ppt_h"/>
                                          </p:val>
                                        </p:tav>
                                      </p:tavLst>
                                    </p:anim>
                                    <p:anim calcmode="lin" valueType="num">
                                      <p:cBhvr>
                                        <p:cTn id="9" dur="1000" fill="hold"/>
                                        <p:tgtEl>
                                          <p:spTgt spid="435"/>
                                        </p:tgtEl>
                                        <p:attrNameLst>
                                          <p:attrName>style.rotation</p:attrName>
                                        </p:attrNameLst>
                                      </p:cBhvr>
                                      <p:tavLst>
                                        <p:tav tm="0">
                                          <p:val>
                                            <p:fltVal val="90"/>
                                          </p:val>
                                        </p:tav>
                                        <p:tav tm="100000">
                                          <p:val>
                                            <p:fltVal val="0"/>
                                          </p:val>
                                        </p:tav>
                                      </p:tavLst>
                                    </p:anim>
                                    <p:animEffect transition="in" filter="fade">
                                      <p:cBhvr>
                                        <p:cTn id="10" dur="1000"/>
                                        <p:tgtEl>
                                          <p:spTgt spid="43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36">
                                            <p:txEl>
                                              <p:pRg st="0" end="0"/>
                                            </p:txEl>
                                          </p:spTgt>
                                        </p:tgtEl>
                                        <p:attrNameLst>
                                          <p:attrName>style.visibility</p:attrName>
                                        </p:attrNameLst>
                                      </p:cBhvr>
                                      <p:to>
                                        <p:strVal val="visible"/>
                                      </p:to>
                                    </p:set>
                                    <p:anim calcmode="lin" valueType="num">
                                      <p:cBhvr>
                                        <p:cTn id="13" dur="1000" fill="hold"/>
                                        <p:tgtEl>
                                          <p:spTgt spid="436">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436">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436">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43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436">
                                            <p:txEl>
                                              <p:pRg st="1" end="1"/>
                                            </p:txEl>
                                          </p:spTgt>
                                        </p:tgtEl>
                                        <p:attrNameLst>
                                          <p:attrName>style.visibility</p:attrName>
                                        </p:attrNameLst>
                                      </p:cBhvr>
                                      <p:to>
                                        <p:strVal val="visible"/>
                                      </p:to>
                                    </p:set>
                                    <p:anim calcmode="lin" valueType="num">
                                      <p:cBhvr>
                                        <p:cTn id="21" dur="1000" fill="hold"/>
                                        <p:tgtEl>
                                          <p:spTgt spid="436">
                                            <p:txEl>
                                              <p:pRg st="1" end="1"/>
                                            </p:txEl>
                                          </p:spTgt>
                                        </p:tgtEl>
                                        <p:attrNameLst>
                                          <p:attrName>ppt_w</p:attrName>
                                        </p:attrNameLst>
                                      </p:cBhvr>
                                      <p:tavLst>
                                        <p:tav tm="0">
                                          <p:val>
                                            <p:fltVal val="0"/>
                                          </p:val>
                                        </p:tav>
                                        <p:tav tm="100000">
                                          <p:val>
                                            <p:strVal val="#ppt_w"/>
                                          </p:val>
                                        </p:tav>
                                      </p:tavLst>
                                    </p:anim>
                                    <p:anim calcmode="lin" valueType="num">
                                      <p:cBhvr>
                                        <p:cTn id="22" dur="1000" fill="hold"/>
                                        <p:tgtEl>
                                          <p:spTgt spid="436">
                                            <p:txEl>
                                              <p:pRg st="1" end="1"/>
                                            </p:txEl>
                                          </p:spTgt>
                                        </p:tgtEl>
                                        <p:attrNameLst>
                                          <p:attrName>ppt_h</p:attrName>
                                        </p:attrNameLst>
                                      </p:cBhvr>
                                      <p:tavLst>
                                        <p:tav tm="0">
                                          <p:val>
                                            <p:fltVal val="0"/>
                                          </p:val>
                                        </p:tav>
                                        <p:tav tm="100000">
                                          <p:val>
                                            <p:strVal val="#ppt_h"/>
                                          </p:val>
                                        </p:tav>
                                      </p:tavLst>
                                    </p:anim>
                                    <p:anim calcmode="lin" valueType="num">
                                      <p:cBhvr>
                                        <p:cTn id="23" dur="1000" fill="hold"/>
                                        <p:tgtEl>
                                          <p:spTgt spid="436">
                                            <p:txEl>
                                              <p:pRg st="1" end="1"/>
                                            </p:txEl>
                                          </p:spTgt>
                                        </p:tgtEl>
                                        <p:attrNameLst>
                                          <p:attrName>style.rotation</p:attrName>
                                        </p:attrNameLst>
                                      </p:cBhvr>
                                      <p:tavLst>
                                        <p:tav tm="0">
                                          <p:val>
                                            <p:fltVal val="90"/>
                                          </p:val>
                                        </p:tav>
                                        <p:tav tm="100000">
                                          <p:val>
                                            <p:fltVal val="0"/>
                                          </p:val>
                                        </p:tav>
                                      </p:tavLst>
                                    </p:anim>
                                    <p:animEffect transition="in" filter="fade">
                                      <p:cBhvr>
                                        <p:cTn id="24" dur="1000"/>
                                        <p:tgtEl>
                                          <p:spTgt spid="436">
                                            <p:txEl>
                                              <p:pRg st="1" end="1"/>
                                            </p:txEl>
                                          </p:spTgt>
                                        </p:tgtEl>
                                      </p:cBhvr>
                                    </p:animEffect>
                                  </p:childTnLst>
                                </p:cTn>
                              </p:par>
                              <p:par>
                                <p:cTn id="25" presetID="3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1000" fill="hold"/>
                                        <p:tgtEl>
                                          <p:spTgt spid="5"/>
                                        </p:tgtEl>
                                        <p:attrNameLst>
                                          <p:attrName>ppt_w</p:attrName>
                                        </p:attrNameLst>
                                      </p:cBhvr>
                                      <p:tavLst>
                                        <p:tav tm="0">
                                          <p:val>
                                            <p:fltVal val="0"/>
                                          </p:val>
                                        </p:tav>
                                        <p:tav tm="100000">
                                          <p:val>
                                            <p:strVal val="#ppt_w"/>
                                          </p:val>
                                        </p:tav>
                                      </p:tavLst>
                                    </p:anim>
                                    <p:anim calcmode="lin" valueType="num">
                                      <p:cBhvr>
                                        <p:cTn id="28" dur="1000" fill="hold"/>
                                        <p:tgtEl>
                                          <p:spTgt spid="5"/>
                                        </p:tgtEl>
                                        <p:attrNameLst>
                                          <p:attrName>ppt_h</p:attrName>
                                        </p:attrNameLst>
                                      </p:cBhvr>
                                      <p:tavLst>
                                        <p:tav tm="0">
                                          <p:val>
                                            <p:fltVal val="0"/>
                                          </p:val>
                                        </p:tav>
                                        <p:tav tm="100000">
                                          <p:val>
                                            <p:strVal val="#ppt_h"/>
                                          </p:val>
                                        </p:tav>
                                      </p:tavLst>
                                    </p:anim>
                                    <p:anim calcmode="lin" valueType="num">
                                      <p:cBhvr>
                                        <p:cTn id="29" dur="1000" fill="hold"/>
                                        <p:tgtEl>
                                          <p:spTgt spid="5"/>
                                        </p:tgtEl>
                                        <p:attrNameLst>
                                          <p:attrName>style.rotation</p:attrName>
                                        </p:attrNameLst>
                                      </p:cBhvr>
                                      <p:tavLst>
                                        <p:tav tm="0">
                                          <p:val>
                                            <p:fltVal val="90"/>
                                          </p:val>
                                        </p:tav>
                                        <p:tav tm="100000">
                                          <p:val>
                                            <p:fltVal val="0"/>
                                          </p:val>
                                        </p:tav>
                                      </p:tavLst>
                                    </p:anim>
                                    <p:animEffect transition="in" filter="fade">
                                      <p:cBhvr>
                                        <p:cTn id="3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p:bldP spid="436" grpId="0" build="p"/>
    </p:bldLst>
  </p:timing>
</p:sld>
</file>

<file path=ppt/theme/theme1.xml><?xml version="1.0" encoding="utf-8"?>
<a:theme xmlns:a="http://schemas.openxmlformats.org/drawingml/2006/main" name="Software Testing Company by Slidesgo">
  <a:themeElements>
    <a:clrScheme name="Simple Light">
      <a:dk1>
        <a:srgbClr val="FFFFFF"/>
      </a:dk1>
      <a:lt1>
        <a:srgbClr val="FFFFFF"/>
      </a:lt1>
      <a:dk2>
        <a:srgbClr val="000607"/>
      </a:dk2>
      <a:lt2>
        <a:srgbClr val="004651"/>
      </a:lt2>
      <a:accent1>
        <a:srgbClr val="00AB8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385</Words>
  <Application>Microsoft Office PowerPoint</Application>
  <PresentationFormat>On-screen Show (16:9)</PresentationFormat>
  <Paragraphs>36</Paragraphs>
  <Slides>11</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Cormorant Infant SemiBold</vt:lpstr>
      <vt:lpstr>Helvetica Neue</vt:lpstr>
      <vt:lpstr>Advent Pro Medium</vt:lpstr>
      <vt:lpstr>Advent Pro</vt:lpstr>
      <vt:lpstr>Chivo</vt:lpstr>
      <vt:lpstr>Aldrich</vt:lpstr>
      <vt:lpstr>Montserrat</vt:lpstr>
      <vt:lpstr>Roboto Condensed Light</vt:lpstr>
      <vt:lpstr>Software Testing Company by Slidesgo</vt:lpstr>
      <vt:lpstr>Tìm hiểu  bên trong   MÁY TÍNH</vt:lpstr>
      <vt:lpstr>Tìm hiểu  bên trong   MÁY TÍNH</vt:lpstr>
      <vt:lpstr>Mainboard</vt:lpstr>
      <vt:lpstr>Các thành phần bên trong Mainboard</vt:lpstr>
      <vt:lpstr>Chipset</vt:lpstr>
      <vt:lpstr>Socket</vt:lpstr>
      <vt:lpstr>BIOS</vt:lpstr>
      <vt:lpstr>CPU</vt:lpstr>
      <vt:lpstr>Khe cắm PCI</vt:lpstr>
      <vt:lpstr>Khe cắm PCI Express</vt:lpstr>
      <vt:lpstr>Cảm ơn thầy và các bạn đã chú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bên trong   MÁY TÍNH</dc:title>
  <dc:creator>Truong Manh Ha</dc:creator>
  <cp:lastModifiedBy>Manh Ha Truong</cp:lastModifiedBy>
  <cp:revision>2</cp:revision>
  <dcterms:modified xsi:type="dcterms:W3CDTF">2024-09-09T14:37:45Z</dcterms:modified>
</cp:coreProperties>
</file>